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handoutMasterIdLst>
    <p:handoutMasterId r:id="rId75"/>
  </p:handoutMasterIdLst>
  <p:sldIdLst>
    <p:sldId id="256" r:id="rId2"/>
    <p:sldId id="378" r:id="rId3"/>
    <p:sldId id="417" r:id="rId4"/>
    <p:sldId id="418" r:id="rId5"/>
    <p:sldId id="421" r:id="rId6"/>
    <p:sldId id="420" r:id="rId7"/>
    <p:sldId id="422" r:id="rId8"/>
    <p:sldId id="423" r:id="rId9"/>
    <p:sldId id="424" r:id="rId10"/>
    <p:sldId id="430" r:id="rId11"/>
    <p:sldId id="429" r:id="rId12"/>
    <p:sldId id="426" r:id="rId13"/>
    <p:sldId id="440" r:id="rId14"/>
    <p:sldId id="441" r:id="rId15"/>
    <p:sldId id="443" r:id="rId16"/>
    <p:sldId id="431" r:id="rId17"/>
    <p:sldId id="432" r:id="rId18"/>
    <p:sldId id="433" r:id="rId19"/>
    <p:sldId id="436" r:id="rId20"/>
    <p:sldId id="434" r:id="rId21"/>
    <p:sldId id="437" r:id="rId22"/>
    <p:sldId id="439" r:id="rId23"/>
    <p:sldId id="442" r:id="rId24"/>
    <p:sldId id="444" r:id="rId25"/>
    <p:sldId id="438" r:id="rId26"/>
    <p:sldId id="445" r:id="rId27"/>
    <p:sldId id="446" r:id="rId28"/>
    <p:sldId id="447" r:id="rId29"/>
    <p:sldId id="449" r:id="rId30"/>
    <p:sldId id="448" r:id="rId31"/>
    <p:sldId id="450" r:id="rId32"/>
    <p:sldId id="451" r:id="rId33"/>
    <p:sldId id="453" r:id="rId34"/>
    <p:sldId id="452" r:id="rId35"/>
    <p:sldId id="455" r:id="rId36"/>
    <p:sldId id="454" r:id="rId37"/>
    <p:sldId id="456" r:id="rId38"/>
    <p:sldId id="457" r:id="rId39"/>
    <p:sldId id="458" r:id="rId40"/>
    <p:sldId id="459" r:id="rId41"/>
    <p:sldId id="479" r:id="rId42"/>
    <p:sldId id="460" r:id="rId43"/>
    <p:sldId id="461" r:id="rId44"/>
    <p:sldId id="462" r:id="rId45"/>
    <p:sldId id="463" r:id="rId46"/>
    <p:sldId id="464" r:id="rId47"/>
    <p:sldId id="465" r:id="rId48"/>
    <p:sldId id="497" r:id="rId49"/>
    <p:sldId id="480" r:id="rId50"/>
    <p:sldId id="477" r:id="rId51"/>
    <p:sldId id="466" r:id="rId52"/>
    <p:sldId id="468" r:id="rId53"/>
    <p:sldId id="469" r:id="rId54"/>
    <p:sldId id="476" r:id="rId55"/>
    <p:sldId id="470" r:id="rId56"/>
    <p:sldId id="473" r:id="rId57"/>
    <p:sldId id="474" r:id="rId58"/>
    <p:sldId id="475" r:id="rId59"/>
    <p:sldId id="484" r:id="rId60"/>
    <p:sldId id="491" r:id="rId61"/>
    <p:sldId id="481" r:id="rId62"/>
    <p:sldId id="482" r:id="rId63"/>
    <p:sldId id="483" r:id="rId64"/>
    <p:sldId id="487" r:id="rId65"/>
    <p:sldId id="486" r:id="rId66"/>
    <p:sldId id="478" r:id="rId67"/>
    <p:sldId id="490" r:id="rId68"/>
    <p:sldId id="492" r:id="rId69"/>
    <p:sldId id="495" r:id="rId70"/>
    <p:sldId id="494" r:id="rId71"/>
    <p:sldId id="493" r:id="rId72"/>
    <p:sldId id="496" r:id="rId73"/>
  </p:sldIdLst>
  <p:sldSz cx="9144000" cy="6858000" type="screen4x3"/>
  <p:notesSz cx="6797675" cy="9926638"/>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009E00"/>
    <a:srgbClr val="CCFF99"/>
    <a:srgbClr val="00CC00"/>
    <a:srgbClr val="66FF33"/>
    <a:srgbClr val="003366"/>
    <a:srgbClr val="008000"/>
    <a:srgbClr val="00D600"/>
    <a:srgbClr val="00B0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43" autoAdjust="0"/>
    <p:restoredTop sz="94662" autoAdjust="0"/>
  </p:normalViewPr>
  <p:slideViewPr>
    <p:cSldViewPr>
      <p:cViewPr>
        <p:scale>
          <a:sx n="73" d="100"/>
          <a:sy n="73" d="100"/>
        </p:scale>
        <p:origin x="-1032" y="-144"/>
      </p:cViewPr>
      <p:guideLst>
        <p:guide orient="horz" pos="2160"/>
        <p:guide pos="2880"/>
      </p:guideLst>
    </p:cSldViewPr>
  </p:slideViewPr>
  <p:outlineViewPr>
    <p:cViewPr>
      <p:scale>
        <a:sx n="33" d="100"/>
        <a:sy n="33" d="100"/>
      </p:scale>
      <p:origin x="0" y="840"/>
    </p:cViewPr>
  </p:outlineViewPr>
  <p:notesTextViewPr>
    <p:cViewPr>
      <p:scale>
        <a:sx n="1" d="1"/>
        <a:sy n="1" d="1"/>
      </p:scale>
      <p:origin x="0" y="0"/>
    </p:cViewPr>
  </p:notesTextViewPr>
  <p:sorterViewPr>
    <p:cViewPr>
      <p:scale>
        <a:sx n="100" d="100"/>
        <a:sy n="100" d="100"/>
      </p:scale>
      <p:origin x="0" y="4212"/>
    </p:cViewPr>
  </p:sorterViewPr>
  <p:notesViewPr>
    <p:cSldViewPr>
      <p:cViewPr varScale="1">
        <p:scale>
          <a:sx n="52" d="100"/>
          <a:sy n="52" d="100"/>
        </p:scale>
        <p:origin x="-2862" y="-108"/>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6BFEE008-4F3F-4151-B303-41CFC8CA03D2}" type="datetimeFigureOut">
              <a:rPr lang="hu-HU" smtClean="0"/>
              <a:t>2019.01.19.</a:t>
            </a:fld>
            <a:endParaRPr lang="hu-HU"/>
          </a:p>
        </p:txBody>
      </p:sp>
      <p:sp>
        <p:nvSpPr>
          <p:cNvPr id="4" name="Élőláb helye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hu-HU"/>
          </a:p>
        </p:txBody>
      </p:sp>
      <p:sp>
        <p:nvSpPr>
          <p:cNvPr id="5" name="Dia számának helye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404D2445-FDD3-458A-B861-7313E26B928B}" type="slidenum">
              <a:rPr lang="hu-HU" smtClean="0"/>
              <a:t>‹#›</a:t>
            </a:fld>
            <a:endParaRPr lang="hu-HU"/>
          </a:p>
        </p:txBody>
      </p:sp>
    </p:spTree>
    <p:extLst>
      <p:ext uri="{BB962C8B-B14F-4D97-AF65-F5344CB8AC3E}">
        <p14:creationId xmlns:p14="http://schemas.microsoft.com/office/powerpoint/2010/main" val="5325637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CF1533B9-EED5-4135-A30C-6824B5EEF70E}" type="datetimeFigureOut">
              <a:rPr lang="hu-HU" smtClean="0"/>
              <a:pPr/>
              <a:t>2019.01.19.</a:t>
            </a:fld>
            <a:endParaRPr lang="hu-HU"/>
          </a:p>
        </p:txBody>
      </p:sp>
      <p:sp>
        <p:nvSpPr>
          <p:cNvPr id="4" name="Diakép helye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6" name="Élőláb helye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06FABE01-66DD-44AA-9274-FAD5F5ED2E9A}" type="slidenum">
              <a:rPr lang="hu-HU" smtClean="0"/>
              <a:pPr/>
              <a:t>‹#›</a:t>
            </a:fld>
            <a:endParaRPr lang="hu-HU"/>
          </a:p>
        </p:txBody>
      </p:sp>
    </p:spTree>
    <p:extLst>
      <p:ext uri="{BB962C8B-B14F-4D97-AF65-F5344CB8AC3E}">
        <p14:creationId xmlns:p14="http://schemas.microsoft.com/office/powerpoint/2010/main" val="3465167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p:cNvSpPr>
            <a:spLocks noGrp="1"/>
          </p:cNvSpPr>
          <p:nvPr>
            <p:ph type="ctrTitle"/>
          </p:nvPr>
        </p:nvSpPr>
        <p:spPr>
          <a:xfrm>
            <a:off x="1404000" y="179999"/>
            <a:ext cx="7560000" cy="2160000"/>
          </a:xfrm>
          <a:solidFill>
            <a:srgbClr val="006600"/>
          </a:solidFill>
        </p:spPr>
        <p:txBody>
          <a:bodyPr>
            <a:normAutofit/>
          </a:bodyPr>
          <a:lstStyle>
            <a:lvl1pPr algn="ctr">
              <a:defRPr sz="6000" baseline="0"/>
            </a:lvl1pPr>
          </a:lstStyle>
          <a:p>
            <a:endParaRPr lang="hu-HU" dirty="0"/>
          </a:p>
        </p:txBody>
      </p:sp>
      <p:sp>
        <p:nvSpPr>
          <p:cNvPr id="3" name="Alcím 2"/>
          <p:cNvSpPr>
            <a:spLocks noGrp="1"/>
          </p:cNvSpPr>
          <p:nvPr>
            <p:ph type="subTitle" idx="1"/>
          </p:nvPr>
        </p:nvSpPr>
        <p:spPr>
          <a:xfrm>
            <a:off x="1404000" y="2880000"/>
            <a:ext cx="7560000" cy="3600000"/>
          </a:xfrm>
        </p:spPr>
        <p:txBody>
          <a:bodyPr anchor="ctr" anchorCtr="1">
            <a:normAutofit/>
          </a:bodyPr>
          <a:lstStyle>
            <a:lvl1pPr marL="0" indent="0" algn="ctr">
              <a:buNone/>
              <a:defRPr sz="5000" b="1" i="1" baseline="0">
                <a:solidFill>
                  <a:srgbClr val="0066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hu-HU" dirty="0"/>
          </a:p>
        </p:txBody>
      </p:sp>
    </p:spTree>
    <p:extLst>
      <p:ext uri="{BB962C8B-B14F-4D97-AF65-F5344CB8AC3E}">
        <p14:creationId xmlns:p14="http://schemas.microsoft.com/office/powerpoint/2010/main" val="202975069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smtClean="0"/>
              <a:t>Mintacím szerkesztése</a:t>
            </a:r>
            <a:endParaRPr lang="hu-HU"/>
          </a:p>
        </p:txBody>
      </p:sp>
      <p:sp>
        <p:nvSpPr>
          <p:cNvPr id="3" name="Függőleges szöveg helye 2"/>
          <p:cNvSpPr>
            <a:spLocks noGrp="1"/>
          </p:cNvSpPr>
          <p:nvPr>
            <p:ph type="body" orient="vert" idx="1"/>
          </p:nvPr>
        </p:nvSpPr>
        <p:spPr/>
        <p:txBody>
          <a:bodyPr vert="eaVert"/>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4" name="Dátum helye 3"/>
          <p:cNvSpPr>
            <a:spLocks noGrp="1"/>
          </p:cNvSpPr>
          <p:nvPr>
            <p:ph type="dt" sz="half" idx="10"/>
          </p:nvPr>
        </p:nvSpPr>
        <p:spPr>
          <a:xfrm>
            <a:off x="1331640" y="6381328"/>
            <a:ext cx="2133600" cy="365125"/>
          </a:xfrm>
          <a:prstGeom prst="rect">
            <a:avLst/>
          </a:prstGeom>
        </p:spPr>
        <p:txBody>
          <a:bodyPr/>
          <a:lstStyle/>
          <a:p>
            <a:endParaRPr lang="hu-HU" dirty="0"/>
          </a:p>
        </p:txBody>
      </p:sp>
      <p:sp>
        <p:nvSpPr>
          <p:cNvPr id="5" name="Élőláb helye 4"/>
          <p:cNvSpPr>
            <a:spLocks noGrp="1"/>
          </p:cNvSpPr>
          <p:nvPr>
            <p:ph type="ftr" sz="quarter" idx="11"/>
          </p:nvPr>
        </p:nvSpPr>
        <p:spPr>
          <a:xfrm>
            <a:off x="3779912" y="6381328"/>
            <a:ext cx="2895600" cy="365125"/>
          </a:xfrm>
          <a:prstGeom prst="rect">
            <a:avLst/>
          </a:prstGeom>
        </p:spPr>
        <p:txBody>
          <a:bodyPr/>
          <a:lstStyle/>
          <a:p>
            <a:endParaRPr lang="hu-HU" dirty="0"/>
          </a:p>
        </p:txBody>
      </p:sp>
      <p:sp>
        <p:nvSpPr>
          <p:cNvPr id="6" name="Dia számának helye 5"/>
          <p:cNvSpPr>
            <a:spLocks noGrp="1"/>
          </p:cNvSpPr>
          <p:nvPr>
            <p:ph type="sldNum" sz="quarter" idx="12"/>
          </p:nvPr>
        </p:nvSpPr>
        <p:spPr>
          <a:xfrm>
            <a:off x="6876256" y="6381328"/>
            <a:ext cx="2133600" cy="365125"/>
          </a:xfrm>
          <a:prstGeom prst="rect">
            <a:avLst/>
          </a:prstGeom>
        </p:spPr>
        <p:txBody>
          <a:bodyPr/>
          <a:lstStyle/>
          <a:p>
            <a:fld id="{0A7A8524-721D-49D2-8969-764A58761EC2}" type="slidenum">
              <a:rPr lang="hu-HU" smtClean="0"/>
              <a:pPr/>
              <a:t>‹#›</a:t>
            </a:fld>
            <a:endParaRPr lang="hu-HU" dirty="0"/>
          </a:p>
        </p:txBody>
      </p:sp>
    </p:spTree>
    <p:extLst>
      <p:ext uri="{BB962C8B-B14F-4D97-AF65-F5344CB8AC3E}">
        <p14:creationId xmlns:p14="http://schemas.microsoft.com/office/powerpoint/2010/main" val="2385752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p:cNvSpPr>
            <a:spLocks noGrp="1"/>
          </p:cNvSpPr>
          <p:nvPr>
            <p:ph type="title" orient="vert"/>
          </p:nvPr>
        </p:nvSpPr>
        <p:spPr>
          <a:xfrm>
            <a:off x="6629400" y="274638"/>
            <a:ext cx="2057400" cy="5851525"/>
          </a:xfrm>
        </p:spPr>
        <p:txBody>
          <a:bodyPr vert="eaVert"/>
          <a:lstStyle/>
          <a:p>
            <a:r>
              <a:rPr lang="hu-HU" smtClean="0"/>
              <a:t>Mintacím szerkesztése</a:t>
            </a:r>
            <a:endParaRPr lang="hu-HU"/>
          </a:p>
        </p:txBody>
      </p:sp>
      <p:sp>
        <p:nvSpPr>
          <p:cNvPr id="3" name="Függőleges szöveg helye 2"/>
          <p:cNvSpPr>
            <a:spLocks noGrp="1"/>
          </p:cNvSpPr>
          <p:nvPr>
            <p:ph type="body" orient="vert" idx="1"/>
          </p:nvPr>
        </p:nvSpPr>
        <p:spPr>
          <a:xfrm>
            <a:off x="457200" y="274638"/>
            <a:ext cx="6019800" cy="5851525"/>
          </a:xfrm>
        </p:spPr>
        <p:txBody>
          <a:bodyPr vert="eaVert"/>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4" name="Dátum helye 3"/>
          <p:cNvSpPr>
            <a:spLocks noGrp="1"/>
          </p:cNvSpPr>
          <p:nvPr>
            <p:ph type="dt" sz="half" idx="10"/>
          </p:nvPr>
        </p:nvSpPr>
        <p:spPr>
          <a:xfrm>
            <a:off x="1331640" y="6381328"/>
            <a:ext cx="2133600" cy="365125"/>
          </a:xfrm>
          <a:prstGeom prst="rect">
            <a:avLst/>
          </a:prstGeom>
        </p:spPr>
        <p:txBody>
          <a:bodyPr/>
          <a:lstStyle/>
          <a:p>
            <a:endParaRPr lang="hu-HU" dirty="0"/>
          </a:p>
        </p:txBody>
      </p:sp>
      <p:sp>
        <p:nvSpPr>
          <p:cNvPr id="5" name="Élőláb helye 4"/>
          <p:cNvSpPr>
            <a:spLocks noGrp="1"/>
          </p:cNvSpPr>
          <p:nvPr>
            <p:ph type="ftr" sz="quarter" idx="11"/>
          </p:nvPr>
        </p:nvSpPr>
        <p:spPr>
          <a:xfrm>
            <a:off x="3779912" y="6381328"/>
            <a:ext cx="2895600" cy="365125"/>
          </a:xfrm>
          <a:prstGeom prst="rect">
            <a:avLst/>
          </a:prstGeom>
        </p:spPr>
        <p:txBody>
          <a:bodyPr/>
          <a:lstStyle/>
          <a:p>
            <a:endParaRPr lang="hu-HU" dirty="0"/>
          </a:p>
        </p:txBody>
      </p:sp>
      <p:sp>
        <p:nvSpPr>
          <p:cNvPr id="6" name="Dia számának helye 5"/>
          <p:cNvSpPr>
            <a:spLocks noGrp="1"/>
          </p:cNvSpPr>
          <p:nvPr>
            <p:ph type="sldNum" sz="quarter" idx="12"/>
          </p:nvPr>
        </p:nvSpPr>
        <p:spPr>
          <a:xfrm>
            <a:off x="6876256" y="6381328"/>
            <a:ext cx="2133600" cy="365125"/>
          </a:xfrm>
          <a:prstGeom prst="rect">
            <a:avLst/>
          </a:prstGeom>
        </p:spPr>
        <p:txBody>
          <a:bodyPr/>
          <a:lstStyle/>
          <a:p>
            <a:fld id="{0A7A8524-721D-49D2-8969-764A58761EC2}" type="slidenum">
              <a:rPr lang="hu-HU" smtClean="0"/>
              <a:pPr/>
              <a:t>‹#›</a:t>
            </a:fld>
            <a:endParaRPr lang="hu-HU" dirty="0"/>
          </a:p>
        </p:txBody>
      </p:sp>
    </p:spTree>
    <p:extLst>
      <p:ext uri="{BB962C8B-B14F-4D97-AF65-F5344CB8AC3E}">
        <p14:creationId xmlns:p14="http://schemas.microsoft.com/office/powerpoint/2010/main" val="3985162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a:xfrm>
            <a:off x="1332000" y="144000"/>
            <a:ext cx="7668000" cy="1143000"/>
          </a:xfrm>
        </p:spPr>
        <p:txBody>
          <a:bodyPr>
            <a:normAutofit/>
          </a:bodyPr>
          <a:lstStyle>
            <a:lvl1pPr>
              <a:tabLst>
                <a:tab pos="7440613" algn="r"/>
              </a:tabLst>
              <a:defRPr sz="4000"/>
            </a:lvl1pPr>
          </a:lstStyle>
          <a:p>
            <a:r>
              <a:rPr lang="hu-HU" dirty="0" smtClean="0"/>
              <a:t>Mintacím szerkesztése</a:t>
            </a:r>
            <a:endParaRPr lang="hu-HU" dirty="0"/>
          </a:p>
        </p:txBody>
      </p:sp>
      <p:sp>
        <p:nvSpPr>
          <p:cNvPr id="3" name="Tartalom helye 2"/>
          <p:cNvSpPr>
            <a:spLocks noGrp="1"/>
          </p:cNvSpPr>
          <p:nvPr>
            <p:ph idx="1"/>
          </p:nvPr>
        </p:nvSpPr>
        <p:spPr>
          <a:xfrm>
            <a:off x="1331640" y="1428736"/>
            <a:ext cx="7632848" cy="5240624"/>
          </a:xfrm>
        </p:spPr>
        <p:txBody>
          <a:bodyPr>
            <a:normAutofit/>
          </a:bodyPr>
          <a:lstStyle>
            <a:lvl1pPr>
              <a:defRPr sz="3000"/>
            </a:lvl1pPr>
            <a:lvl2pPr>
              <a:defRPr sz="3000"/>
            </a:lvl2pPr>
            <a:lvl3pPr>
              <a:defRPr sz="3000"/>
            </a:lvl3pPr>
            <a:lvl4pPr>
              <a:defRPr sz="3000"/>
            </a:lvl4pPr>
            <a:lvl5pPr>
              <a:defRPr sz="3000"/>
            </a:lvl5pPr>
          </a:lstStyle>
          <a:p>
            <a:pPr lvl="0"/>
            <a:r>
              <a:rPr lang="hu-HU" dirty="0" smtClean="0"/>
              <a:t>Mintaszöveg szerkesztése</a:t>
            </a:r>
          </a:p>
          <a:p>
            <a:pPr lvl="1"/>
            <a:r>
              <a:rPr lang="hu-HU" dirty="0" smtClean="0"/>
              <a:t>Második szint</a:t>
            </a:r>
          </a:p>
          <a:p>
            <a:pPr lvl="2"/>
            <a:r>
              <a:rPr lang="hu-HU" dirty="0" smtClean="0"/>
              <a:t>Harmadik szint</a:t>
            </a:r>
          </a:p>
          <a:p>
            <a:pPr lvl="3"/>
            <a:r>
              <a:rPr lang="hu-HU" dirty="0" smtClean="0"/>
              <a:t>Negyedik szint</a:t>
            </a:r>
          </a:p>
          <a:p>
            <a:pPr lvl="4"/>
            <a:r>
              <a:rPr lang="hu-HU" dirty="0" smtClean="0"/>
              <a:t>Ötödik szint</a:t>
            </a:r>
            <a:endParaRPr lang="hu-HU" dirty="0"/>
          </a:p>
        </p:txBody>
      </p:sp>
      <p:sp>
        <p:nvSpPr>
          <p:cNvPr id="6" name="Dia számának helye 5"/>
          <p:cNvSpPr>
            <a:spLocks noGrp="1"/>
          </p:cNvSpPr>
          <p:nvPr>
            <p:ph type="sldNum" sz="quarter" idx="12"/>
          </p:nvPr>
        </p:nvSpPr>
        <p:spPr>
          <a:xfrm>
            <a:off x="8666584" y="6492875"/>
            <a:ext cx="477416" cy="365125"/>
          </a:xfrm>
          <a:prstGeom prst="rect">
            <a:avLst/>
          </a:prstGeom>
          <a:solidFill>
            <a:srgbClr val="006600"/>
          </a:solidFill>
          <a:ln>
            <a:noFill/>
          </a:ln>
        </p:spPr>
        <p:txBody>
          <a:bodyPr anchor="ctr"/>
          <a:lstStyle>
            <a:lvl1pPr algn="ctr">
              <a:defRPr sz="1400" b="1">
                <a:solidFill>
                  <a:schemeClr val="bg1"/>
                </a:solidFill>
                <a:latin typeface="Arial" panose="020B0604020202020204" pitchFamily="34" charset="0"/>
                <a:cs typeface="Arial" panose="020B0604020202020204" pitchFamily="34" charset="0"/>
              </a:defRPr>
            </a:lvl1pPr>
          </a:lstStyle>
          <a:p>
            <a:fld id="{4DC61DD4-7DED-4AA4-9E5A-5F7D420479A6}" type="slidenum">
              <a:rPr lang="hu-HU" smtClean="0"/>
              <a:pPr/>
              <a:t>‹#›</a:t>
            </a:fld>
            <a:endParaRPr lang="hu-HU" dirty="0"/>
          </a:p>
        </p:txBody>
      </p:sp>
    </p:spTree>
    <p:extLst>
      <p:ext uri="{BB962C8B-B14F-4D97-AF65-F5344CB8AC3E}">
        <p14:creationId xmlns:p14="http://schemas.microsoft.com/office/powerpoint/2010/main" val="166995749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722313" y="4406900"/>
            <a:ext cx="7772400" cy="1362075"/>
          </a:xfrm>
        </p:spPr>
        <p:txBody>
          <a:bodyPr anchor="t"/>
          <a:lstStyle>
            <a:lvl1pPr algn="l">
              <a:defRPr sz="4000" b="1" cap="all"/>
            </a:lvl1pPr>
          </a:lstStyle>
          <a:p>
            <a:r>
              <a:rPr lang="hu-HU" smtClean="0"/>
              <a:t>Mintacím szerkesztése</a:t>
            </a:r>
            <a:endParaRPr lang="hu-HU"/>
          </a:p>
        </p:txBody>
      </p:sp>
      <p:sp>
        <p:nvSpPr>
          <p:cNvPr id="3" name="Szöveg hely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smtClean="0"/>
              <a:t>Mintaszöveg szerkesztése</a:t>
            </a:r>
          </a:p>
        </p:txBody>
      </p:sp>
      <p:sp>
        <p:nvSpPr>
          <p:cNvPr id="4" name="Dátum helye 3"/>
          <p:cNvSpPr>
            <a:spLocks noGrp="1"/>
          </p:cNvSpPr>
          <p:nvPr>
            <p:ph type="dt" sz="half" idx="10"/>
          </p:nvPr>
        </p:nvSpPr>
        <p:spPr>
          <a:xfrm>
            <a:off x="1331640" y="6381328"/>
            <a:ext cx="2133600" cy="365125"/>
          </a:xfrm>
          <a:prstGeom prst="rect">
            <a:avLst/>
          </a:prstGeom>
        </p:spPr>
        <p:txBody>
          <a:bodyPr/>
          <a:lstStyle/>
          <a:p>
            <a:endParaRPr lang="hu-HU" dirty="0"/>
          </a:p>
        </p:txBody>
      </p:sp>
      <p:sp>
        <p:nvSpPr>
          <p:cNvPr id="5" name="Élőláb helye 4"/>
          <p:cNvSpPr>
            <a:spLocks noGrp="1"/>
          </p:cNvSpPr>
          <p:nvPr>
            <p:ph type="ftr" sz="quarter" idx="11"/>
          </p:nvPr>
        </p:nvSpPr>
        <p:spPr>
          <a:xfrm>
            <a:off x="3779912" y="6381328"/>
            <a:ext cx="2895600" cy="365125"/>
          </a:xfrm>
          <a:prstGeom prst="rect">
            <a:avLst/>
          </a:prstGeom>
        </p:spPr>
        <p:txBody>
          <a:bodyPr/>
          <a:lstStyle/>
          <a:p>
            <a:endParaRPr lang="hu-HU" dirty="0"/>
          </a:p>
        </p:txBody>
      </p:sp>
      <p:sp>
        <p:nvSpPr>
          <p:cNvPr id="6" name="Dia számának helye 5"/>
          <p:cNvSpPr>
            <a:spLocks noGrp="1"/>
          </p:cNvSpPr>
          <p:nvPr>
            <p:ph type="sldNum" sz="quarter" idx="12"/>
          </p:nvPr>
        </p:nvSpPr>
        <p:spPr>
          <a:xfrm>
            <a:off x="6876256" y="6381328"/>
            <a:ext cx="2133600" cy="365125"/>
          </a:xfrm>
          <a:prstGeom prst="rect">
            <a:avLst/>
          </a:prstGeom>
        </p:spPr>
        <p:txBody>
          <a:bodyPr/>
          <a:lstStyle/>
          <a:p>
            <a:fld id="{0A7A8524-721D-49D2-8969-764A58761EC2}" type="slidenum">
              <a:rPr lang="hu-HU" smtClean="0"/>
              <a:pPr/>
              <a:t>‹#›</a:t>
            </a:fld>
            <a:endParaRPr lang="hu-HU" dirty="0"/>
          </a:p>
        </p:txBody>
      </p:sp>
    </p:spTree>
    <p:extLst>
      <p:ext uri="{BB962C8B-B14F-4D97-AF65-F5344CB8AC3E}">
        <p14:creationId xmlns:p14="http://schemas.microsoft.com/office/powerpoint/2010/main" val="179386925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smtClean="0"/>
              <a:t>Mintacím szerkesztése</a:t>
            </a:r>
            <a:endParaRPr lang="hu-HU"/>
          </a:p>
        </p:txBody>
      </p:sp>
      <p:sp>
        <p:nvSpPr>
          <p:cNvPr id="3" name="Tartalom helye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4" name="Tartalom helye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5" name="Dátum helye 4"/>
          <p:cNvSpPr>
            <a:spLocks noGrp="1"/>
          </p:cNvSpPr>
          <p:nvPr>
            <p:ph type="dt" sz="half" idx="10"/>
          </p:nvPr>
        </p:nvSpPr>
        <p:spPr>
          <a:xfrm>
            <a:off x="1331640" y="6381328"/>
            <a:ext cx="2133600" cy="365125"/>
          </a:xfrm>
          <a:prstGeom prst="rect">
            <a:avLst/>
          </a:prstGeom>
        </p:spPr>
        <p:txBody>
          <a:bodyPr/>
          <a:lstStyle/>
          <a:p>
            <a:endParaRPr lang="hu-HU" dirty="0"/>
          </a:p>
        </p:txBody>
      </p:sp>
      <p:sp>
        <p:nvSpPr>
          <p:cNvPr id="6" name="Élőláb helye 5"/>
          <p:cNvSpPr>
            <a:spLocks noGrp="1"/>
          </p:cNvSpPr>
          <p:nvPr>
            <p:ph type="ftr" sz="quarter" idx="11"/>
          </p:nvPr>
        </p:nvSpPr>
        <p:spPr>
          <a:xfrm>
            <a:off x="3779912" y="6381328"/>
            <a:ext cx="2895600" cy="365125"/>
          </a:xfrm>
          <a:prstGeom prst="rect">
            <a:avLst/>
          </a:prstGeom>
        </p:spPr>
        <p:txBody>
          <a:bodyPr/>
          <a:lstStyle/>
          <a:p>
            <a:endParaRPr lang="hu-HU" dirty="0"/>
          </a:p>
        </p:txBody>
      </p:sp>
      <p:sp>
        <p:nvSpPr>
          <p:cNvPr id="8" name="Dia számának helye 5"/>
          <p:cNvSpPr>
            <a:spLocks noGrp="1"/>
          </p:cNvSpPr>
          <p:nvPr>
            <p:ph type="sldNum" sz="quarter" idx="12"/>
          </p:nvPr>
        </p:nvSpPr>
        <p:spPr>
          <a:xfrm>
            <a:off x="8666584" y="6492875"/>
            <a:ext cx="477416" cy="365125"/>
          </a:xfrm>
          <a:prstGeom prst="rect">
            <a:avLst/>
          </a:prstGeom>
          <a:solidFill>
            <a:srgbClr val="006600"/>
          </a:solidFill>
          <a:ln>
            <a:noFill/>
          </a:ln>
        </p:spPr>
        <p:txBody>
          <a:bodyPr anchor="ctr"/>
          <a:lstStyle>
            <a:lvl1pPr algn="ctr">
              <a:defRPr sz="1400" b="1">
                <a:solidFill>
                  <a:schemeClr val="bg1"/>
                </a:solidFill>
                <a:latin typeface="Arial" panose="020B0604020202020204" pitchFamily="34" charset="0"/>
                <a:cs typeface="Arial" panose="020B0604020202020204" pitchFamily="34" charset="0"/>
              </a:defRPr>
            </a:lvl1pPr>
          </a:lstStyle>
          <a:p>
            <a:fld id="{4DC61DD4-7DED-4AA4-9E5A-5F7D420479A6}" type="slidenum">
              <a:rPr lang="hu-HU" smtClean="0"/>
              <a:pPr/>
              <a:t>‹#›</a:t>
            </a:fld>
            <a:endParaRPr lang="hu-HU" dirty="0"/>
          </a:p>
        </p:txBody>
      </p:sp>
    </p:spTree>
    <p:extLst>
      <p:ext uri="{BB962C8B-B14F-4D97-AF65-F5344CB8AC3E}">
        <p14:creationId xmlns:p14="http://schemas.microsoft.com/office/powerpoint/2010/main" val="206185692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lvl1pPr>
              <a:defRPr/>
            </a:lvl1pPr>
          </a:lstStyle>
          <a:p>
            <a:r>
              <a:rPr lang="hu-HU" smtClean="0"/>
              <a:t>Mintacím szerkesztése</a:t>
            </a:r>
            <a:endParaRPr lang="hu-HU"/>
          </a:p>
        </p:txBody>
      </p:sp>
      <p:sp>
        <p:nvSpPr>
          <p:cNvPr id="3" name="Szöveg hely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4" name="Tartalom helye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5" name="Szöveg hely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6" name="Tartalom helye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7" name="Dátum helye 6"/>
          <p:cNvSpPr>
            <a:spLocks noGrp="1"/>
          </p:cNvSpPr>
          <p:nvPr>
            <p:ph type="dt" sz="half" idx="10"/>
          </p:nvPr>
        </p:nvSpPr>
        <p:spPr>
          <a:xfrm>
            <a:off x="1331640" y="6381328"/>
            <a:ext cx="2133600" cy="365125"/>
          </a:xfrm>
          <a:prstGeom prst="rect">
            <a:avLst/>
          </a:prstGeom>
        </p:spPr>
        <p:txBody>
          <a:bodyPr/>
          <a:lstStyle/>
          <a:p>
            <a:endParaRPr lang="hu-HU" dirty="0"/>
          </a:p>
        </p:txBody>
      </p:sp>
      <p:sp>
        <p:nvSpPr>
          <p:cNvPr id="8" name="Élőláb helye 7"/>
          <p:cNvSpPr>
            <a:spLocks noGrp="1"/>
          </p:cNvSpPr>
          <p:nvPr>
            <p:ph type="ftr" sz="quarter" idx="11"/>
          </p:nvPr>
        </p:nvSpPr>
        <p:spPr>
          <a:xfrm>
            <a:off x="3779912" y="6381328"/>
            <a:ext cx="2895600" cy="365125"/>
          </a:xfrm>
          <a:prstGeom prst="rect">
            <a:avLst/>
          </a:prstGeom>
        </p:spPr>
        <p:txBody>
          <a:bodyPr/>
          <a:lstStyle/>
          <a:p>
            <a:endParaRPr lang="hu-HU" dirty="0"/>
          </a:p>
        </p:txBody>
      </p:sp>
      <p:sp>
        <p:nvSpPr>
          <p:cNvPr id="9" name="Dia számának helye 8"/>
          <p:cNvSpPr>
            <a:spLocks noGrp="1"/>
          </p:cNvSpPr>
          <p:nvPr>
            <p:ph type="sldNum" sz="quarter" idx="12"/>
          </p:nvPr>
        </p:nvSpPr>
        <p:spPr>
          <a:xfrm>
            <a:off x="6876256" y="6381328"/>
            <a:ext cx="2133600" cy="365125"/>
          </a:xfrm>
          <a:prstGeom prst="rect">
            <a:avLst/>
          </a:prstGeom>
        </p:spPr>
        <p:txBody>
          <a:bodyPr/>
          <a:lstStyle/>
          <a:p>
            <a:fld id="{0A7A8524-721D-49D2-8969-764A58761EC2}" type="slidenum">
              <a:rPr lang="hu-HU" smtClean="0"/>
              <a:pPr/>
              <a:t>‹#›</a:t>
            </a:fld>
            <a:endParaRPr lang="hu-HU" dirty="0"/>
          </a:p>
        </p:txBody>
      </p:sp>
    </p:spTree>
    <p:extLst>
      <p:ext uri="{BB962C8B-B14F-4D97-AF65-F5344CB8AC3E}">
        <p14:creationId xmlns:p14="http://schemas.microsoft.com/office/powerpoint/2010/main" val="205107124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smtClean="0"/>
              <a:t>Mintacím szerkesztése</a:t>
            </a:r>
            <a:endParaRPr lang="hu-HU"/>
          </a:p>
        </p:txBody>
      </p:sp>
      <p:sp>
        <p:nvSpPr>
          <p:cNvPr id="3" name="Dátum helye 2"/>
          <p:cNvSpPr>
            <a:spLocks noGrp="1"/>
          </p:cNvSpPr>
          <p:nvPr>
            <p:ph type="dt" sz="half" idx="10"/>
          </p:nvPr>
        </p:nvSpPr>
        <p:spPr>
          <a:xfrm>
            <a:off x="1331640" y="6381328"/>
            <a:ext cx="2133600" cy="365125"/>
          </a:xfrm>
          <a:prstGeom prst="rect">
            <a:avLst/>
          </a:prstGeom>
        </p:spPr>
        <p:txBody>
          <a:bodyPr/>
          <a:lstStyle/>
          <a:p>
            <a:endParaRPr lang="hu-HU" dirty="0"/>
          </a:p>
        </p:txBody>
      </p:sp>
      <p:sp>
        <p:nvSpPr>
          <p:cNvPr id="4" name="Élőláb helye 3"/>
          <p:cNvSpPr>
            <a:spLocks noGrp="1"/>
          </p:cNvSpPr>
          <p:nvPr>
            <p:ph type="ftr" sz="quarter" idx="11"/>
          </p:nvPr>
        </p:nvSpPr>
        <p:spPr>
          <a:xfrm>
            <a:off x="3779912" y="6381328"/>
            <a:ext cx="2895600" cy="365125"/>
          </a:xfrm>
          <a:prstGeom prst="rect">
            <a:avLst/>
          </a:prstGeom>
        </p:spPr>
        <p:txBody>
          <a:bodyPr/>
          <a:lstStyle/>
          <a:p>
            <a:endParaRPr lang="hu-HU" dirty="0"/>
          </a:p>
        </p:txBody>
      </p:sp>
      <p:sp>
        <p:nvSpPr>
          <p:cNvPr id="5" name="Dia számának helye 4"/>
          <p:cNvSpPr>
            <a:spLocks noGrp="1"/>
          </p:cNvSpPr>
          <p:nvPr>
            <p:ph type="sldNum" sz="quarter" idx="12"/>
          </p:nvPr>
        </p:nvSpPr>
        <p:spPr>
          <a:xfrm>
            <a:off x="6876256" y="6381328"/>
            <a:ext cx="2133600" cy="365125"/>
          </a:xfrm>
          <a:prstGeom prst="rect">
            <a:avLst/>
          </a:prstGeom>
        </p:spPr>
        <p:txBody>
          <a:bodyPr/>
          <a:lstStyle/>
          <a:p>
            <a:fld id="{0A7A8524-721D-49D2-8969-764A58761EC2}" type="slidenum">
              <a:rPr lang="hu-HU" smtClean="0"/>
              <a:pPr/>
              <a:t>‹#›</a:t>
            </a:fld>
            <a:endParaRPr lang="hu-HU" dirty="0"/>
          </a:p>
        </p:txBody>
      </p:sp>
    </p:spTree>
    <p:extLst>
      <p:ext uri="{BB962C8B-B14F-4D97-AF65-F5344CB8AC3E}">
        <p14:creationId xmlns:p14="http://schemas.microsoft.com/office/powerpoint/2010/main" val="356283903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p:cNvSpPr>
            <a:spLocks noGrp="1"/>
          </p:cNvSpPr>
          <p:nvPr>
            <p:ph type="dt" sz="half" idx="10"/>
          </p:nvPr>
        </p:nvSpPr>
        <p:spPr>
          <a:xfrm>
            <a:off x="1331640" y="6381328"/>
            <a:ext cx="2133600" cy="365125"/>
          </a:xfrm>
          <a:prstGeom prst="rect">
            <a:avLst/>
          </a:prstGeom>
        </p:spPr>
        <p:txBody>
          <a:bodyPr/>
          <a:lstStyle/>
          <a:p>
            <a:endParaRPr lang="hu-HU" dirty="0"/>
          </a:p>
        </p:txBody>
      </p:sp>
      <p:sp>
        <p:nvSpPr>
          <p:cNvPr id="3" name="Élőláb helye 2"/>
          <p:cNvSpPr>
            <a:spLocks noGrp="1"/>
          </p:cNvSpPr>
          <p:nvPr>
            <p:ph type="ftr" sz="quarter" idx="11"/>
          </p:nvPr>
        </p:nvSpPr>
        <p:spPr>
          <a:xfrm>
            <a:off x="3779912" y="6381328"/>
            <a:ext cx="2895600" cy="365125"/>
          </a:xfrm>
          <a:prstGeom prst="rect">
            <a:avLst/>
          </a:prstGeom>
        </p:spPr>
        <p:txBody>
          <a:bodyPr/>
          <a:lstStyle/>
          <a:p>
            <a:endParaRPr lang="hu-HU" dirty="0"/>
          </a:p>
        </p:txBody>
      </p:sp>
      <p:sp>
        <p:nvSpPr>
          <p:cNvPr id="4" name="Dia számának helye 3"/>
          <p:cNvSpPr>
            <a:spLocks noGrp="1"/>
          </p:cNvSpPr>
          <p:nvPr>
            <p:ph type="sldNum" sz="quarter" idx="12"/>
          </p:nvPr>
        </p:nvSpPr>
        <p:spPr>
          <a:xfrm>
            <a:off x="6876256" y="6381328"/>
            <a:ext cx="2133600" cy="365125"/>
          </a:xfrm>
          <a:prstGeom prst="rect">
            <a:avLst/>
          </a:prstGeom>
        </p:spPr>
        <p:txBody>
          <a:bodyPr/>
          <a:lstStyle/>
          <a:p>
            <a:fld id="{0A7A8524-721D-49D2-8969-764A58761EC2}" type="slidenum">
              <a:rPr lang="hu-HU" smtClean="0"/>
              <a:pPr/>
              <a:t>‹#›</a:t>
            </a:fld>
            <a:endParaRPr lang="hu-HU" dirty="0"/>
          </a:p>
        </p:txBody>
      </p:sp>
    </p:spTree>
    <p:extLst>
      <p:ext uri="{BB962C8B-B14F-4D97-AF65-F5344CB8AC3E}">
        <p14:creationId xmlns:p14="http://schemas.microsoft.com/office/powerpoint/2010/main" val="198514852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457200" y="273050"/>
            <a:ext cx="3008313" cy="1162050"/>
          </a:xfrm>
        </p:spPr>
        <p:txBody>
          <a:bodyPr anchor="b"/>
          <a:lstStyle>
            <a:lvl1pPr algn="l">
              <a:defRPr sz="2000" b="1"/>
            </a:lvl1pPr>
          </a:lstStyle>
          <a:p>
            <a:r>
              <a:rPr lang="hu-HU" smtClean="0"/>
              <a:t>Mintacím szerkesztése</a:t>
            </a:r>
            <a:endParaRPr lang="hu-HU"/>
          </a:p>
        </p:txBody>
      </p:sp>
      <p:sp>
        <p:nvSpPr>
          <p:cNvPr id="3" name="Tartalom helye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4" name="Szöveg hely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5" name="Dátum helye 4"/>
          <p:cNvSpPr>
            <a:spLocks noGrp="1"/>
          </p:cNvSpPr>
          <p:nvPr>
            <p:ph type="dt" sz="half" idx="10"/>
          </p:nvPr>
        </p:nvSpPr>
        <p:spPr>
          <a:xfrm>
            <a:off x="1331640" y="6381328"/>
            <a:ext cx="2133600" cy="365125"/>
          </a:xfrm>
          <a:prstGeom prst="rect">
            <a:avLst/>
          </a:prstGeom>
        </p:spPr>
        <p:txBody>
          <a:bodyPr/>
          <a:lstStyle/>
          <a:p>
            <a:endParaRPr lang="hu-HU" dirty="0"/>
          </a:p>
        </p:txBody>
      </p:sp>
      <p:sp>
        <p:nvSpPr>
          <p:cNvPr id="6" name="Élőláb helye 5"/>
          <p:cNvSpPr>
            <a:spLocks noGrp="1"/>
          </p:cNvSpPr>
          <p:nvPr>
            <p:ph type="ftr" sz="quarter" idx="11"/>
          </p:nvPr>
        </p:nvSpPr>
        <p:spPr>
          <a:xfrm>
            <a:off x="3779912" y="6381328"/>
            <a:ext cx="2895600" cy="365125"/>
          </a:xfrm>
          <a:prstGeom prst="rect">
            <a:avLst/>
          </a:prstGeom>
        </p:spPr>
        <p:txBody>
          <a:bodyPr/>
          <a:lstStyle/>
          <a:p>
            <a:endParaRPr lang="hu-HU" dirty="0"/>
          </a:p>
        </p:txBody>
      </p:sp>
      <p:sp>
        <p:nvSpPr>
          <p:cNvPr id="7" name="Dia számának helye 6"/>
          <p:cNvSpPr>
            <a:spLocks noGrp="1"/>
          </p:cNvSpPr>
          <p:nvPr>
            <p:ph type="sldNum" sz="quarter" idx="12"/>
          </p:nvPr>
        </p:nvSpPr>
        <p:spPr>
          <a:xfrm>
            <a:off x="6876256" y="6381328"/>
            <a:ext cx="2133600" cy="365125"/>
          </a:xfrm>
          <a:prstGeom prst="rect">
            <a:avLst/>
          </a:prstGeom>
        </p:spPr>
        <p:txBody>
          <a:bodyPr/>
          <a:lstStyle/>
          <a:p>
            <a:fld id="{0A7A8524-721D-49D2-8969-764A58761EC2}" type="slidenum">
              <a:rPr lang="hu-HU" smtClean="0"/>
              <a:pPr/>
              <a:t>‹#›</a:t>
            </a:fld>
            <a:endParaRPr lang="hu-HU" dirty="0"/>
          </a:p>
        </p:txBody>
      </p:sp>
    </p:spTree>
    <p:extLst>
      <p:ext uri="{BB962C8B-B14F-4D97-AF65-F5344CB8AC3E}">
        <p14:creationId xmlns:p14="http://schemas.microsoft.com/office/powerpoint/2010/main" val="45200846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1792288" y="4800600"/>
            <a:ext cx="5486400" cy="566738"/>
          </a:xfrm>
        </p:spPr>
        <p:txBody>
          <a:bodyPr anchor="b"/>
          <a:lstStyle>
            <a:lvl1pPr algn="l">
              <a:defRPr sz="2000" b="1"/>
            </a:lvl1pPr>
          </a:lstStyle>
          <a:p>
            <a:r>
              <a:rPr lang="hu-HU" smtClean="0"/>
              <a:t>Mintacím szerkesztése</a:t>
            </a:r>
            <a:endParaRPr lang="hu-HU"/>
          </a:p>
        </p:txBody>
      </p:sp>
      <p:sp>
        <p:nvSpPr>
          <p:cNvPr id="3" name="Kép hely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4" name="Szöveg hely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5" name="Dátum helye 4"/>
          <p:cNvSpPr>
            <a:spLocks noGrp="1"/>
          </p:cNvSpPr>
          <p:nvPr>
            <p:ph type="dt" sz="half" idx="10"/>
          </p:nvPr>
        </p:nvSpPr>
        <p:spPr>
          <a:xfrm>
            <a:off x="1331640" y="6381328"/>
            <a:ext cx="2133600" cy="365125"/>
          </a:xfrm>
          <a:prstGeom prst="rect">
            <a:avLst/>
          </a:prstGeom>
        </p:spPr>
        <p:txBody>
          <a:bodyPr/>
          <a:lstStyle/>
          <a:p>
            <a:endParaRPr lang="hu-HU" dirty="0"/>
          </a:p>
        </p:txBody>
      </p:sp>
      <p:sp>
        <p:nvSpPr>
          <p:cNvPr id="6" name="Élőláb helye 5"/>
          <p:cNvSpPr>
            <a:spLocks noGrp="1"/>
          </p:cNvSpPr>
          <p:nvPr>
            <p:ph type="ftr" sz="quarter" idx="11"/>
          </p:nvPr>
        </p:nvSpPr>
        <p:spPr>
          <a:xfrm>
            <a:off x="3779912" y="6381328"/>
            <a:ext cx="2895600" cy="365125"/>
          </a:xfrm>
          <a:prstGeom prst="rect">
            <a:avLst/>
          </a:prstGeom>
        </p:spPr>
        <p:txBody>
          <a:bodyPr/>
          <a:lstStyle/>
          <a:p>
            <a:endParaRPr lang="hu-HU" dirty="0"/>
          </a:p>
        </p:txBody>
      </p:sp>
      <p:sp>
        <p:nvSpPr>
          <p:cNvPr id="7" name="Dia számának helye 6"/>
          <p:cNvSpPr>
            <a:spLocks noGrp="1"/>
          </p:cNvSpPr>
          <p:nvPr>
            <p:ph type="sldNum" sz="quarter" idx="12"/>
          </p:nvPr>
        </p:nvSpPr>
        <p:spPr>
          <a:xfrm>
            <a:off x="6876256" y="6381328"/>
            <a:ext cx="2133600" cy="365125"/>
          </a:xfrm>
          <a:prstGeom prst="rect">
            <a:avLst/>
          </a:prstGeom>
        </p:spPr>
        <p:txBody>
          <a:bodyPr/>
          <a:lstStyle/>
          <a:p>
            <a:fld id="{0A7A8524-721D-49D2-8969-764A58761EC2}" type="slidenum">
              <a:rPr lang="hu-HU" smtClean="0"/>
              <a:pPr/>
              <a:t>‹#›</a:t>
            </a:fld>
            <a:endParaRPr lang="hu-HU" dirty="0"/>
          </a:p>
        </p:txBody>
      </p:sp>
    </p:spTree>
    <p:extLst>
      <p:ext uri="{BB962C8B-B14F-4D97-AF65-F5344CB8AC3E}">
        <p14:creationId xmlns:p14="http://schemas.microsoft.com/office/powerpoint/2010/main" val="453763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ím helye 1"/>
          <p:cNvSpPr>
            <a:spLocks noGrp="1"/>
          </p:cNvSpPr>
          <p:nvPr>
            <p:ph type="title"/>
          </p:nvPr>
        </p:nvSpPr>
        <p:spPr>
          <a:xfrm>
            <a:off x="1331640" y="188640"/>
            <a:ext cx="7632848" cy="1143000"/>
          </a:xfrm>
          <a:prstGeom prst="rect">
            <a:avLst/>
          </a:prstGeom>
          <a:solidFill>
            <a:srgbClr val="006600"/>
          </a:solidFill>
        </p:spPr>
        <p:txBody>
          <a:bodyPr vert="horz" lIns="91440" tIns="45720" rIns="91440" bIns="45720" rtlCol="0" anchor="ctr">
            <a:normAutofit/>
          </a:bodyPr>
          <a:lstStyle/>
          <a:p>
            <a:r>
              <a:rPr lang="hu-HU" dirty="0" smtClean="0"/>
              <a:t>Mintacím szerkesztése</a:t>
            </a:r>
            <a:endParaRPr lang="hu-HU" dirty="0"/>
          </a:p>
        </p:txBody>
      </p:sp>
      <p:sp>
        <p:nvSpPr>
          <p:cNvPr id="3" name="Szöveg helye 2"/>
          <p:cNvSpPr>
            <a:spLocks noGrp="1"/>
          </p:cNvSpPr>
          <p:nvPr>
            <p:ph type="body" idx="1"/>
          </p:nvPr>
        </p:nvSpPr>
        <p:spPr>
          <a:xfrm>
            <a:off x="1331640" y="1600200"/>
            <a:ext cx="7632848" cy="5069160"/>
          </a:xfrm>
          <a:prstGeom prst="rect">
            <a:avLst/>
          </a:prstGeom>
        </p:spPr>
        <p:txBody>
          <a:bodyPr vert="horz" lIns="91440" tIns="45720" rIns="91440" bIns="45720" rtlCol="0">
            <a:normAutofit/>
          </a:bodyPr>
          <a:lstStyle/>
          <a:p>
            <a:pPr lvl="0"/>
            <a:r>
              <a:rPr lang="hu-HU" dirty="0" smtClean="0"/>
              <a:t>Mintaszöveg szerkesztése</a:t>
            </a:r>
          </a:p>
          <a:p>
            <a:pPr lvl="1"/>
            <a:r>
              <a:rPr lang="hu-HU" dirty="0" smtClean="0"/>
              <a:t>Második szint</a:t>
            </a:r>
          </a:p>
          <a:p>
            <a:pPr lvl="2"/>
            <a:r>
              <a:rPr lang="hu-HU" dirty="0" smtClean="0"/>
              <a:t>Harmadik szint</a:t>
            </a:r>
          </a:p>
          <a:p>
            <a:pPr lvl="3"/>
            <a:r>
              <a:rPr lang="hu-HU" dirty="0" smtClean="0"/>
              <a:t>Negyedik szint</a:t>
            </a:r>
          </a:p>
          <a:p>
            <a:pPr lvl="4"/>
            <a:r>
              <a:rPr lang="hu-HU" dirty="0" smtClean="0"/>
              <a:t>Ötödik szint</a:t>
            </a:r>
            <a:endParaRPr lang="hu-HU" dirty="0"/>
          </a:p>
        </p:txBody>
      </p:sp>
      <p:pic>
        <p:nvPicPr>
          <p:cNvPr id="6" name="Kép 5"/>
          <p:cNvPicPr>
            <a:picLocks/>
          </p:cNvPicPr>
          <p:nvPr userDrawn="1"/>
        </p:nvPicPr>
        <p:blipFill rotWithShape="1">
          <a:blip r:embed="rId13"/>
          <a:srcRect l="13744" t="56482" r="62796" b="30050"/>
          <a:stretch/>
        </p:blipFill>
        <p:spPr bwMode="auto">
          <a:xfrm rot="16200000">
            <a:off x="-2141763" y="3517436"/>
            <a:ext cx="5482327" cy="1198800"/>
          </a:xfrm>
          <a:prstGeom prst="rect">
            <a:avLst/>
          </a:prstGeom>
          <a:ln>
            <a:noFill/>
          </a:ln>
          <a:extLst>
            <a:ext uri="{53640926-AAD7-44D8-BBD7-CCE9431645EC}">
              <a14:shadowObscured xmlns:a14="http://schemas.microsoft.com/office/drawing/2010/main"/>
            </a:ext>
          </a:extLst>
        </p:spPr>
      </p:pic>
      <p:sp>
        <p:nvSpPr>
          <p:cNvPr id="4" name="Téglalap 3"/>
          <p:cNvSpPr/>
          <p:nvPr userDrawn="1"/>
        </p:nvSpPr>
        <p:spPr>
          <a:xfrm>
            <a:off x="1198802" y="0"/>
            <a:ext cx="36000" cy="6858001"/>
          </a:xfrm>
          <a:prstGeom prst="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5" name="Kép 4"/>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0"/>
            <a:ext cx="1198801" cy="1375673"/>
          </a:xfrm>
          <a:prstGeom prst="rect">
            <a:avLst/>
          </a:prstGeom>
        </p:spPr>
      </p:pic>
    </p:spTree>
    <p:extLst>
      <p:ext uri="{BB962C8B-B14F-4D97-AF65-F5344CB8AC3E}">
        <p14:creationId xmlns:p14="http://schemas.microsoft.com/office/powerpoint/2010/main" val="152516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spcBef>
          <a:spcPct val="0"/>
        </a:spcBef>
        <a:buNone/>
        <a:defRPr sz="4400" b="1" kern="1200">
          <a:solidFill>
            <a:schemeClr val="bg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rgbClr val="006600"/>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00660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660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660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66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ctrTitle"/>
          </p:nvPr>
        </p:nvSpPr>
        <p:spPr/>
        <p:txBody>
          <a:bodyPr>
            <a:normAutofit/>
          </a:bodyPr>
          <a:lstStyle/>
          <a:p>
            <a:r>
              <a:rPr lang="hu-HU" sz="5800" smtClean="0"/>
              <a:t>Weboldalak</a:t>
            </a:r>
            <a:br>
              <a:rPr lang="hu-HU" sz="5800" smtClean="0"/>
            </a:br>
            <a:r>
              <a:rPr lang="hu-HU" sz="5800" smtClean="0"/>
              <a:t>formázása CSS-ben</a:t>
            </a:r>
            <a:endParaRPr lang="hu-HU" sz="5800" dirty="0"/>
          </a:p>
        </p:txBody>
      </p:sp>
      <p:sp>
        <p:nvSpPr>
          <p:cNvPr id="3" name="Alcím 2"/>
          <p:cNvSpPr>
            <a:spLocks noGrp="1"/>
          </p:cNvSpPr>
          <p:nvPr>
            <p:ph type="subTitle" idx="1"/>
          </p:nvPr>
        </p:nvSpPr>
        <p:spPr>
          <a:xfrm>
            <a:off x="1404000" y="2636912"/>
            <a:ext cx="7560000" cy="3843088"/>
          </a:xfrm>
          <a:noFill/>
        </p:spPr>
        <p:txBody>
          <a:bodyPr>
            <a:normAutofit/>
          </a:bodyPr>
          <a:lstStyle/>
          <a:p>
            <a:r>
              <a:rPr lang="hu-HU" smtClean="0"/>
              <a:t>3.</a:t>
            </a:r>
            <a:br>
              <a:rPr lang="hu-HU" smtClean="0"/>
            </a:br>
            <a:r>
              <a:rPr lang="hu-HU" smtClean="0"/>
              <a:t>Dobozmodell</a:t>
            </a:r>
            <a:br>
              <a:rPr lang="hu-HU" smtClean="0"/>
            </a:br>
            <a:r>
              <a:rPr lang="hu-HU" smtClean="0"/>
              <a:t>és az egyes elemek tulajdonságai</a:t>
            </a:r>
            <a:endParaRPr lang="hu-HU" dirty="0"/>
          </a:p>
        </p:txBody>
      </p:sp>
    </p:spTree>
    <p:extLst>
      <p:ext uri="{BB962C8B-B14F-4D97-AF65-F5344CB8AC3E}">
        <p14:creationId xmlns:p14="http://schemas.microsoft.com/office/powerpoint/2010/main" val="36111815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smtClean="0"/>
              <a:t>Az elemi doboz méretei (folyt)</a:t>
            </a:r>
            <a:endParaRPr lang="hu-HU"/>
          </a:p>
        </p:txBody>
      </p:sp>
      <p:sp>
        <p:nvSpPr>
          <p:cNvPr id="4" name="Dia számának helye 3"/>
          <p:cNvSpPr>
            <a:spLocks noGrp="1"/>
          </p:cNvSpPr>
          <p:nvPr>
            <p:ph type="sldNum" sz="quarter" idx="12"/>
          </p:nvPr>
        </p:nvSpPr>
        <p:spPr/>
        <p:txBody>
          <a:bodyPr/>
          <a:lstStyle/>
          <a:p>
            <a:fld id="{4DC61DD4-7DED-4AA4-9E5A-5F7D420479A6}" type="slidenum">
              <a:rPr lang="hu-HU" smtClean="0"/>
              <a:pPr/>
              <a:t>10</a:t>
            </a:fld>
            <a:endParaRPr lang="hu-HU" dirty="0"/>
          </a:p>
        </p:txBody>
      </p:sp>
      <p:sp>
        <p:nvSpPr>
          <p:cNvPr id="6" name="AutoShape 2" descr="CSS dobozmodell, belülről kifelé: tartalom, belső margó (padding), keret (border), margó (marg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7" name="Kép 6"/>
          <p:cNvPicPr>
            <a:picLocks noChangeAspect="1"/>
          </p:cNvPicPr>
          <p:nvPr/>
        </p:nvPicPr>
        <p:blipFill rotWithShape="1">
          <a:blip r:embed="rId2"/>
          <a:srcRect l="20071" t="49635" r="47190" b="21396"/>
          <a:stretch/>
        </p:blipFill>
        <p:spPr bwMode="auto">
          <a:xfrm>
            <a:off x="1475656" y="1772816"/>
            <a:ext cx="7385165" cy="44644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974346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smtClean="0"/>
              <a:t>Az elemi doboz méretei (folyt)</a:t>
            </a:r>
            <a:endParaRPr lang="hu-HU"/>
          </a:p>
        </p:txBody>
      </p:sp>
      <p:sp>
        <p:nvSpPr>
          <p:cNvPr id="3" name="Tartalom helye 2"/>
          <p:cNvSpPr>
            <a:spLocks noGrp="1"/>
          </p:cNvSpPr>
          <p:nvPr>
            <p:ph idx="1"/>
          </p:nvPr>
        </p:nvSpPr>
        <p:spPr>
          <a:xfrm>
            <a:off x="1331640" y="1428736"/>
            <a:ext cx="7812360" cy="5312632"/>
          </a:xfrm>
        </p:spPr>
        <p:txBody>
          <a:bodyPr>
            <a:normAutofit/>
          </a:bodyPr>
          <a:lstStyle/>
          <a:p>
            <a:pPr marL="0" indent="0">
              <a:spcAft>
                <a:spcPts val="1800"/>
              </a:spcAft>
              <a:buNone/>
            </a:pPr>
            <a:r>
              <a:rPr lang="hu-HU" b="1" smtClean="0"/>
              <a:t>szélesség</a:t>
            </a:r>
            <a:r>
              <a:rPr lang="hu-HU" smtClean="0"/>
              <a:t> = </a:t>
            </a:r>
            <a:r>
              <a:rPr lang="hu-HU" sz="2800" smtClean="0"/>
              <a:t>bal margó + bal szegély + </a:t>
            </a:r>
            <a:br>
              <a:rPr lang="hu-HU" sz="2800" smtClean="0"/>
            </a:br>
            <a:r>
              <a:rPr lang="hu-HU" sz="2800" smtClean="0"/>
              <a:t>bal belső margó + tartalom szélessége + </a:t>
            </a:r>
            <a:br>
              <a:rPr lang="hu-HU" sz="2800" smtClean="0"/>
            </a:br>
            <a:r>
              <a:rPr lang="hu-HU" sz="2800" smtClean="0"/>
              <a:t>jobb belső margó + jobb szegély + jobb margó</a:t>
            </a:r>
          </a:p>
          <a:p>
            <a:pPr marL="0" indent="0">
              <a:buNone/>
              <a:tabLst>
                <a:tab pos="4127500" algn="l"/>
              </a:tabLst>
            </a:pPr>
            <a:r>
              <a:rPr lang="hu-HU" i="1"/>
              <a:t>	</a:t>
            </a:r>
            <a:r>
              <a:rPr lang="hu-HU" sz="2800" i="1" u="sng" smtClean="0"/>
              <a:t>példa</a:t>
            </a:r>
            <a:r>
              <a:rPr lang="hu-HU" sz="2800" i="1" smtClean="0"/>
              <a:t>:</a:t>
            </a:r>
            <a:br>
              <a:rPr lang="hu-HU" sz="2800" i="1" smtClean="0"/>
            </a:br>
            <a:r>
              <a:rPr lang="hu-HU" sz="2800" i="1" smtClean="0"/>
              <a:t>	</a:t>
            </a:r>
            <a:r>
              <a:rPr lang="hu-HU" sz="2400" i="1" smtClean="0"/>
              <a:t>(bal/jobb) margin: 10px</a:t>
            </a:r>
            <a:br>
              <a:rPr lang="hu-HU" sz="2400" i="1" smtClean="0"/>
            </a:br>
            <a:r>
              <a:rPr lang="hu-HU" sz="2400" i="1" smtClean="0"/>
              <a:t>	(bal/jobb) border: 3px</a:t>
            </a:r>
            <a:br>
              <a:rPr lang="hu-HU" sz="2400" i="1" smtClean="0"/>
            </a:br>
            <a:r>
              <a:rPr lang="hu-HU" sz="2400" i="1" smtClean="0"/>
              <a:t>	(</a:t>
            </a:r>
            <a:r>
              <a:rPr lang="hu-HU" sz="2400" i="1"/>
              <a:t>bal/jobb) </a:t>
            </a:r>
            <a:r>
              <a:rPr lang="hu-HU" sz="2400" i="1" smtClean="0"/>
              <a:t>padding: 5px</a:t>
            </a:r>
            <a:br>
              <a:rPr lang="hu-HU" sz="2400" i="1" smtClean="0"/>
            </a:br>
            <a:r>
              <a:rPr lang="hu-HU" sz="2400" i="1" smtClean="0"/>
              <a:t>	tartalom width: 100px</a:t>
            </a:r>
          </a:p>
          <a:p>
            <a:pPr marL="0" indent="0">
              <a:buNone/>
              <a:tabLst>
                <a:tab pos="4127500" algn="l"/>
              </a:tabLst>
            </a:pPr>
            <a:endParaRPr lang="hu-HU" sz="1400" i="1"/>
          </a:p>
          <a:p>
            <a:pPr marL="0" indent="0">
              <a:buNone/>
              <a:tabLst>
                <a:tab pos="4127500" algn="l"/>
              </a:tabLst>
            </a:pPr>
            <a:r>
              <a:rPr lang="hu-HU" sz="2400" i="1" smtClean="0"/>
              <a:t>	az elfoglalt szélesség:</a:t>
            </a:r>
            <a:br>
              <a:rPr lang="hu-HU" sz="2400" i="1" smtClean="0"/>
            </a:br>
            <a:r>
              <a:rPr lang="hu-HU" sz="2400" i="1" smtClean="0"/>
              <a:t>	10+3+5+100+5+3+10=</a:t>
            </a:r>
            <a:br>
              <a:rPr lang="hu-HU" sz="2400" i="1" smtClean="0"/>
            </a:br>
            <a:r>
              <a:rPr lang="hu-HU" sz="2400" i="1" smtClean="0"/>
              <a:t>	136px</a:t>
            </a:r>
            <a:endParaRPr lang="hu-HU" sz="2400" i="1"/>
          </a:p>
          <a:p>
            <a:endParaRPr lang="hu-HU"/>
          </a:p>
        </p:txBody>
      </p:sp>
      <p:sp>
        <p:nvSpPr>
          <p:cNvPr id="4" name="Dia számának helye 3"/>
          <p:cNvSpPr>
            <a:spLocks noGrp="1"/>
          </p:cNvSpPr>
          <p:nvPr>
            <p:ph type="sldNum" sz="quarter" idx="12"/>
          </p:nvPr>
        </p:nvSpPr>
        <p:spPr/>
        <p:txBody>
          <a:bodyPr/>
          <a:lstStyle/>
          <a:p>
            <a:fld id="{4DC61DD4-7DED-4AA4-9E5A-5F7D420479A6}" type="slidenum">
              <a:rPr lang="hu-HU" smtClean="0"/>
              <a:pPr/>
              <a:t>11</a:t>
            </a:fld>
            <a:endParaRPr lang="hu-HU" dirty="0"/>
          </a:p>
        </p:txBody>
      </p:sp>
      <p:pic>
        <p:nvPicPr>
          <p:cNvPr id="6" name="Kép 5"/>
          <p:cNvPicPr>
            <a:picLocks noChangeAspect="1"/>
          </p:cNvPicPr>
          <p:nvPr/>
        </p:nvPicPr>
        <p:blipFill rotWithShape="1">
          <a:blip r:embed="rId2"/>
          <a:srcRect l="44813" t="40963" r="24170" b="20473"/>
          <a:stretch/>
        </p:blipFill>
        <p:spPr bwMode="auto">
          <a:xfrm>
            <a:off x="1455249" y="3212976"/>
            <a:ext cx="3965441" cy="2771863"/>
          </a:xfrm>
          <a:prstGeom prst="rect">
            <a:avLst/>
          </a:prstGeom>
          <a:ln>
            <a:noFill/>
          </a:ln>
          <a:extLst>
            <a:ext uri="{53640926-AAD7-44D8-BBD7-CCE9431645EC}">
              <a14:shadowObscured xmlns:a14="http://schemas.microsoft.com/office/drawing/2010/main"/>
            </a:ext>
          </a:extLst>
        </p:spPr>
      </p:pic>
      <p:sp>
        <p:nvSpPr>
          <p:cNvPr id="5" name="Szövegdoboz 4"/>
          <p:cNvSpPr txBox="1"/>
          <p:nvPr/>
        </p:nvSpPr>
        <p:spPr>
          <a:xfrm>
            <a:off x="2141825" y="5877272"/>
            <a:ext cx="2592288" cy="461665"/>
          </a:xfrm>
          <a:prstGeom prst="rect">
            <a:avLst/>
          </a:prstGeom>
          <a:noFill/>
        </p:spPr>
        <p:txBody>
          <a:bodyPr wrap="square" rtlCol="0">
            <a:spAutoFit/>
          </a:bodyPr>
          <a:lstStyle/>
          <a:p>
            <a:pPr algn="ctr"/>
            <a:r>
              <a:rPr lang="hu-HU" sz="2400" b="1" smtClean="0">
                <a:solidFill>
                  <a:srgbClr val="006600"/>
                </a:solidFill>
                <a:latin typeface="Arial" panose="020B0604020202020204" pitchFamily="34" charset="0"/>
                <a:cs typeface="Arial" panose="020B0604020202020204" pitchFamily="34" charset="0"/>
              </a:rPr>
              <a:t>136px</a:t>
            </a:r>
            <a:endParaRPr lang="hu-HU" sz="2400" b="1">
              <a:solidFill>
                <a:srgbClr val="0066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33825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smtClean="0"/>
              <a:t>Az elemi doboz méretei (folyt)</a:t>
            </a:r>
            <a:endParaRPr lang="hu-HU"/>
          </a:p>
        </p:txBody>
      </p:sp>
      <p:sp>
        <p:nvSpPr>
          <p:cNvPr id="3" name="Tartalom helye 2"/>
          <p:cNvSpPr>
            <a:spLocks noGrp="1"/>
          </p:cNvSpPr>
          <p:nvPr>
            <p:ph idx="1"/>
          </p:nvPr>
        </p:nvSpPr>
        <p:spPr>
          <a:xfrm>
            <a:off x="1331640" y="1428736"/>
            <a:ext cx="7812360" cy="5312632"/>
          </a:xfrm>
        </p:spPr>
        <p:txBody>
          <a:bodyPr>
            <a:normAutofit/>
          </a:bodyPr>
          <a:lstStyle/>
          <a:p>
            <a:pPr marL="0" indent="0">
              <a:spcAft>
                <a:spcPts val="1800"/>
              </a:spcAft>
              <a:buNone/>
            </a:pPr>
            <a:r>
              <a:rPr lang="hu-HU" b="1" smtClean="0"/>
              <a:t>magasság </a:t>
            </a:r>
            <a:r>
              <a:rPr lang="hu-HU" smtClean="0"/>
              <a:t>= </a:t>
            </a:r>
            <a:r>
              <a:rPr lang="hu-HU" sz="2800" smtClean="0"/>
              <a:t>felső margó + </a:t>
            </a:r>
            <a:r>
              <a:rPr lang="hu-HU" sz="2800"/>
              <a:t>felső </a:t>
            </a:r>
            <a:r>
              <a:rPr lang="hu-HU" sz="2800" smtClean="0"/>
              <a:t>szegély + </a:t>
            </a:r>
            <a:r>
              <a:rPr lang="hu-HU" sz="2800"/>
              <a:t>felső </a:t>
            </a:r>
            <a:r>
              <a:rPr lang="hu-HU" sz="2800" smtClean="0"/>
              <a:t>belső margó + tartalom magassága +</a:t>
            </a:r>
            <a:br>
              <a:rPr lang="hu-HU" sz="2800" smtClean="0"/>
            </a:br>
            <a:r>
              <a:rPr lang="hu-HU" sz="2800" smtClean="0"/>
              <a:t>alsó belső margó + alsó szegély + alsó margó</a:t>
            </a:r>
          </a:p>
          <a:p>
            <a:pPr marL="0" indent="0">
              <a:buNone/>
              <a:tabLst>
                <a:tab pos="4127500" algn="l"/>
              </a:tabLst>
            </a:pPr>
            <a:r>
              <a:rPr lang="hu-HU" sz="2800" i="1" u="sng" smtClean="0"/>
              <a:t>példa</a:t>
            </a:r>
            <a:r>
              <a:rPr lang="hu-HU" sz="2800" i="1" smtClean="0"/>
              <a:t>:</a:t>
            </a:r>
            <a:br>
              <a:rPr lang="hu-HU" sz="2800" i="1" smtClean="0"/>
            </a:br>
            <a:r>
              <a:rPr lang="hu-HU" sz="2400" i="1" smtClean="0"/>
              <a:t>(alsó/felső) margin:15px</a:t>
            </a:r>
            <a:br>
              <a:rPr lang="hu-HU" sz="2400" i="1" smtClean="0"/>
            </a:br>
            <a:r>
              <a:rPr lang="hu-HU" sz="2400" i="1"/>
              <a:t>(alsó/felső) </a:t>
            </a:r>
            <a:r>
              <a:rPr lang="hu-HU" sz="2400" i="1" smtClean="0"/>
              <a:t>border: 3px</a:t>
            </a:r>
            <a:br>
              <a:rPr lang="hu-HU" sz="2400" i="1" smtClean="0"/>
            </a:br>
            <a:r>
              <a:rPr lang="hu-HU" sz="2400" i="1"/>
              <a:t>(alsó/felső) </a:t>
            </a:r>
            <a:r>
              <a:rPr lang="hu-HU" sz="2400" i="1" smtClean="0"/>
              <a:t>padding: 7px</a:t>
            </a:r>
            <a:br>
              <a:rPr lang="hu-HU" sz="2400" i="1" smtClean="0"/>
            </a:br>
            <a:r>
              <a:rPr lang="hu-HU" sz="2400" i="1" smtClean="0"/>
              <a:t>tartalom height: 70px</a:t>
            </a:r>
          </a:p>
          <a:p>
            <a:pPr marL="0" indent="0">
              <a:buNone/>
              <a:tabLst>
                <a:tab pos="4127500" algn="l"/>
              </a:tabLst>
            </a:pPr>
            <a:endParaRPr lang="hu-HU" sz="1400" i="1"/>
          </a:p>
          <a:p>
            <a:pPr marL="0" indent="0">
              <a:spcBef>
                <a:spcPts val="6600"/>
              </a:spcBef>
              <a:buNone/>
              <a:tabLst>
                <a:tab pos="4127500" algn="l"/>
              </a:tabLst>
            </a:pPr>
            <a:r>
              <a:rPr lang="hu-HU" sz="2400" i="1" smtClean="0"/>
              <a:t>az elfoglalt magasság: 15+3+7+70+7+3+15=120px</a:t>
            </a:r>
            <a:endParaRPr lang="hu-HU" sz="2400" i="1"/>
          </a:p>
          <a:p>
            <a:endParaRPr lang="hu-HU"/>
          </a:p>
        </p:txBody>
      </p:sp>
      <p:sp>
        <p:nvSpPr>
          <p:cNvPr id="4" name="Dia számának helye 3"/>
          <p:cNvSpPr>
            <a:spLocks noGrp="1"/>
          </p:cNvSpPr>
          <p:nvPr>
            <p:ph type="sldNum" sz="quarter" idx="12"/>
          </p:nvPr>
        </p:nvSpPr>
        <p:spPr/>
        <p:txBody>
          <a:bodyPr/>
          <a:lstStyle/>
          <a:p>
            <a:fld id="{4DC61DD4-7DED-4AA4-9E5A-5F7D420479A6}" type="slidenum">
              <a:rPr lang="hu-HU" smtClean="0"/>
              <a:pPr/>
              <a:t>12</a:t>
            </a:fld>
            <a:endParaRPr lang="hu-HU" dirty="0"/>
          </a:p>
        </p:txBody>
      </p:sp>
      <p:pic>
        <p:nvPicPr>
          <p:cNvPr id="6" name="Kép 5"/>
          <p:cNvPicPr>
            <a:picLocks noChangeAspect="1"/>
          </p:cNvPicPr>
          <p:nvPr/>
        </p:nvPicPr>
        <p:blipFill rotWithShape="1">
          <a:blip r:embed="rId2"/>
          <a:srcRect l="43569" t="40963" r="24377" b="22872"/>
          <a:stretch/>
        </p:blipFill>
        <p:spPr bwMode="auto">
          <a:xfrm>
            <a:off x="4715274" y="3068960"/>
            <a:ext cx="4428726" cy="2808312"/>
          </a:xfrm>
          <a:prstGeom prst="rect">
            <a:avLst/>
          </a:prstGeom>
          <a:ln>
            <a:noFill/>
          </a:ln>
          <a:extLst>
            <a:ext uri="{53640926-AAD7-44D8-BBD7-CCE9431645EC}">
              <a14:shadowObscured xmlns:a14="http://schemas.microsoft.com/office/drawing/2010/main"/>
            </a:ext>
          </a:extLst>
        </p:spPr>
      </p:pic>
      <p:sp>
        <p:nvSpPr>
          <p:cNvPr id="7" name="Szövegdoboz 6"/>
          <p:cNvSpPr txBox="1"/>
          <p:nvPr/>
        </p:nvSpPr>
        <p:spPr>
          <a:xfrm>
            <a:off x="3271054" y="5316016"/>
            <a:ext cx="1470346" cy="461665"/>
          </a:xfrm>
          <a:prstGeom prst="rect">
            <a:avLst/>
          </a:prstGeom>
          <a:noFill/>
        </p:spPr>
        <p:txBody>
          <a:bodyPr wrap="square" rtlCol="0">
            <a:spAutoFit/>
          </a:bodyPr>
          <a:lstStyle/>
          <a:p>
            <a:pPr algn="r"/>
            <a:r>
              <a:rPr lang="hu-HU" sz="2400" b="1" smtClean="0">
                <a:solidFill>
                  <a:srgbClr val="006600"/>
                </a:solidFill>
                <a:latin typeface="Arial" panose="020B0604020202020204" pitchFamily="34" charset="0"/>
                <a:cs typeface="Arial" panose="020B0604020202020204" pitchFamily="34" charset="0"/>
              </a:rPr>
              <a:t>120px</a:t>
            </a:r>
            <a:endParaRPr lang="hu-HU" sz="2400" b="1">
              <a:solidFill>
                <a:srgbClr val="0066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69067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smtClean="0"/>
              <a:t>1. Méretbeállítás</a:t>
            </a:r>
            <a:endParaRPr lang="hu-HU"/>
          </a:p>
        </p:txBody>
      </p:sp>
      <p:sp>
        <p:nvSpPr>
          <p:cNvPr id="3" name="Tartalom helye 2"/>
          <p:cNvSpPr>
            <a:spLocks noGrp="1"/>
          </p:cNvSpPr>
          <p:nvPr>
            <p:ph idx="1"/>
          </p:nvPr>
        </p:nvSpPr>
        <p:spPr>
          <a:xfrm>
            <a:off x="1331640" y="1428736"/>
            <a:ext cx="7812360" cy="5429264"/>
          </a:xfrm>
        </p:spPr>
        <p:txBody>
          <a:bodyPr>
            <a:normAutofit/>
          </a:bodyPr>
          <a:lstStyle/>
          <a:p>
            <a:pPr marL="0" indent="0">
              <a:spcBef>
                <a:spcPts val="0"/>
              </a:spcBef>
              <a:buNone/>
            </a:pPr>
            <a:r>
              <a:rPr lang="hu-HU" smtClean="0"/>
              <a:t>Egy HTML-elem méretének a beállítására az alábbi tulajdonságokat használhatjuk:</a:t>
            </a:r>
          </a:p>
          <a:p>
            <a:pPr marL="274638" indent="-274638">
              <a:spcBef>
                <a:spcPts val="300"/>
              </a:spcBef>
            </a:pPr>
            <a:r>
              <a:rPr lang="hu-HU" sz="2800" b="1" smtClean="0">
                <a:solidFill>
                  <a:srgbClr val="FF0000"/>
                </a:solidFill>
              </a:rPr>
              <a:t>width</a:t>
            </a:r>
            <a:r>
              <a:rPr lang="hu-HU" sz="2800" smtClean="0"/>
              <a:t> = az elem szélessége</a:t>
            </a:r>
          </a:p>
          <a:p>
            <a:pPr marL="274638" indent="-274638">
              <a:spcBef>
                <a:spcPts val="300"/>
              </a:spcBef>
            </a:pPr>
            <a:r>
              <a:rPr lang="hu-HU" sz="2800" b="1"/>
              <a:t>max-width</a:t>
            </a:r>
            <a:r>
              <a:rPr lang="hu-HU" sz="2800"/>
              <a:t> </a:t>
            </a:r>
            <a:r>
              <a:rPr lang="hu-HU" sz="2800" smtClean="0"/>
              <a:t>= az elem legnagyobb széles-sége </a:t>
            </a:r>
            <a:r>
              <a:rPr lang="hu-HU" sz="2400" i="1" smtClean="0"/>
              <a:t>(ennél nem lehet szélesebb, alapértéke none)</a:t>
            </a:r>
            <a:endParaRPr lang="hu-HU" sz="2400" i="1"/>
          </a:p>
          <a:p>
            <a:pPr marL="274638" indent="-274638">
              <a:spcBef>
                <a:spcPts val="300"/>
              </a:spcBef>
            </a:pPr>
            <a:r>
              <a:rPr lang="hu-HU" sz="2800" b="1" smtClean="0"/>
              <a:t>min-width</a:t>
            </a:r>
            <a:r>
              <a:rPr lang="hu-HU" sz="2800" smtClean="0"/>
              <a:t> = az elem legkisebb szélessége </a:t>
            </a:r>
            <a:r>
              <a:rPr lang="hu-HU" sz="2400" i="1"/>
              <a:t>(ennél nem lehet </a:t>
            </a:r>
            <a:r>
              <a:rPr lang="hu-HU" sz="2400" i="1" smtClean="0"/>
              <a:t>keskenyebb, alapértéke 0)</a:t>
            </a:r>
            <a:endParaRPr lang="hu-HU" sz="2400" smtClean="0"/>
          </a:p>
          <a:p>
            <a:pPr marL="274638" indent="-274638">
              <a:spcBef>
                <a:spcPts val="300"/>
              </a:spcBef>
            </a:pPr>
            <a:r>
              <a:rPr lang="hu-HU" sz="2800" b="1" smtClean="0">
                <a:solidFill>
                  <a:srgbClr val="FF0000"/>
                </a:solidFill>
              </a:rPr>
              <a:t>height</a:t>
            </a:r>
            <a:r>
              <a:rPr lang="hu-HU" sz="2800" smtClean="0"/>
              <a:t> = az elem magassága</a:t>
            </a:r>
          </a:p>
          <a:p>
            <a:pPr marL="274638" indent="-274638">
              <a:spcBef>
                <a:spcPts val="300"/>
              </a:spcBef>
            </a:pPr>
            <a:r>
              <a:rPr lang="hu-HU" sz="2800" b="1" smtClean="0"/>
              <a:t>max-height </a:t>
            </a:r>
            <a:r>
              <a:rPr lang="hu-HU" sz="2800" smtClean="0"/>
              <a:t>= az elem legnagyobb magas-sága </a:t>
            </a:r>
            <a:r>
              <a:rPr lang="hu-HU" sz="2400" i="1" smtClean="0"/>
              <a:t>(ennél nem lehet magasabb, alapértéke none)</a:t>
            </a:r>
          </a:p>
          <a:p>
            <a:pPr marL="274638" indent="-274638">
              <a:spcBef>
                <a:spcPts val="300"/>
              </a:spcBef>
            </a:pPr>
            <a:r>
              <a:rPr lang="hu-HU" sz="2800" b="1" smtClean="0"/>
              <a:t>min-height</a:t>
            </a:r>
            <a:r>
              <a:rPr lang="hu-HU" sz="2800" smtClean="0"/>
              <a:t> = az elem legkisebb magassága </a:t>
            </a:r>
            <a:r>
              <a:rPr lang="hu-HU" sz="2400" i="1" smtClean="0"/>
              <a:t>(ennél nem lehet alacsonyabb, alapértéke 0)</a:t>
            </a:r>
            <a:endParaRPr lang="hu-HU" sz="2800" i="1" smtClean="0"/>
          </a:p>
        </p:txBody>
      </p:sp>
      <p:sp>
        <p:nvSpPr>
          <p:cNvPr id="4" name="Dia számának helye 3"/>
          <p:cNvSpPr>
            <a:spLocks noGrp="1"/>
          </p:cNvSpPr>
          <p:nvPr>
            <p:ph type="sldNum" sz="quarter" idx="12"/>
          </p:nvPr>
        </p:nvSpPr>
        <p:spPr/>
        <p:txBody>
          <a:bodyPr/>
          <a:lstStyle/>
          <a:p>
            <a:fld id="{4DC61DD4-7DED-4AA4-9E5A-5F7D420479A6}" type="slidenum">
              <a:rPr lang="hu-HU" smtClean="0"/>
              <a:pPr/>
              <a:t>13</a:t>
            </a:fld>
            <a:endParaRPr lang="hu-HU" dirty="0"/>
          </a:p>
        </p:txBody>
      </p:sp>
    </p:spTree>
    <p:extLst>
      <p:ext uri="{BB962C8B-B14F-4D97-AF65-F5344CB8AC3E}">
        <p14:creationId xmlns:p14="http://schemas.microsoft.com/office/powerpoint/2010/main" val="36888837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smtClean="0"/>
              <a:t>1. Méretbeállítás (folyt)</a:t>
            </a:r>
            <a:endParaRPr lang="hu-HU"/>
          </a:p>
        </p:txBody>
      </p:sp>
      <p:sp>
        <p:nvSpPr>
          <p:cNvPr id="3" name="Tartalom helye 2"/>
          <p:cNvSpPr>
            <a:spLocks noGrp="1"/>
          </p:cNvSpPr>
          <p:nvPr>
            <p:ph idx="1"/>
          </p:nvPr>
        </p:nvSpPr>
        <p:spPr>
          <a:xfrm>
            <a:off x="1331640" y="1428736"/>
            <a:ext cx="7812360" cy="5429264"/>
          </a:xfrm>
        </p:spPr>
        <p:txBody>
          <a:bodyPr>
            <a:normAutofit/>
          </a:bodyPr>
          <a:lstStyle/>
          <a:p>
            <a:pPr marL="0" indent="0">
              <a:spcBef>
                <a:spcPts val="0"/>
              </a:spcBef>
              <a:buNone/>
            </a:pPr>
            <a:r>
              <a:rPr lang="hu-HU" u="sng" smtClean="0"/>
              <a:t>Lehetséges megadási módok</a:t>
            </a:r>
            <a:r>
              <a:rPr lang="hu-HU" smtClean="0"/>
              <a:t>:</a:t>
            </a:r>
          </a:p>
          <a:p>
            <a:pPr marL="274638" indent="-274638">
              <a:spcBef>
                <a:spcPts val="600"/>
              </a:spcBef>
            </a:pPr>
            <a:r>
              <a:rPr lang="hu-HU" sz="2800" b="1" i="1" smtClean="0"/>
              <a:t>auto</a:t>
            </a:r>
            <a:r>
              <a:rPr lang="hu-HU" sz="2800" smtClean="0"/>
              <a:t> (alapbeállítás): </a:t>
            </a:r>
            <a:r>
              <a:rPr lang="hu-HU" sz="2400" i="1" smtClean="0"/>
              <a:t>a böngésző maga határozza</a:t>
            </a:r>
          </a:p>
          <a:p>
            <a:pPr marL="274638" indent="-274638">
              <a:spcBef>
                <a:spcPts val="600"/>
              </a:spcBef>
            </a:pPr>
            <a:r>
              <a:rPr lang="hu-HU" sz="2800" b="1" i="1" smtClean="0"/>
              <a:t>initial</a:t>
            </a:r>
            <a:r>
              <a:rPr lang="hu-HU" sz="2800" smtClean="0"/>
              <a:t>:</a:t>
            </a:r>
            <a:r>
              <a:rPr lang="hu-HU" sz="2400" i="1" smtClean="0"/>
              <a:t> beállítja a tulajdonságot az alapértelmezett értékére</a:t>
            </a:r>
          </a:p>
          <a:p>
            <a:pPr marL="274638" indent="-274638">
              <a:spcBef>
                <a:spcPts val="600"/>
              </a:spcBef>
            </a:pPr>
            <a:r>
              <a:rPr lang="hu-HU" sz="2800" b="1" i="1" smtClean="0"/>
              <a:t>inherit</a:t>
            </a:r>
            <a:r>
              <a:rPr lang="hu-HU" sz="2800" i="1" smtClean="0"/>
              <a:t> </a:t>
            </a:r>
            <a:r>
              <a:rPr lang="hu-HU" sz="2800" smtClean="0"/>
              <a:t>(örökölt): </a:t>
            </a:r>
            <a:r>
              <a:rPr lang="hu-HU" sz="2400" i="1" smtClean="0"/>
              <a:t>a szülőtől örökölt érték</a:t>
            </a:r>
            <a:endParaRPr lang="hu-HU" sz="2800" smtClean="0"/>
          </a:p>
          <a:p>
            <a:pPr marL="274638" indent="-274638">
              <a:spcBef>
                <a:spcPts val="600"/>
              </a:spcBef>
            </a:pPr>
            <a:r>
              <a:rPr lang="hu-HU" sz="2800" b="1" i="1" smtClean="0"/>
              <a:t>abszolút értékben</a:t>
            </a:r>
            <a:r>
              <a:rPr lang="hu-HU" sz="2800" smtClean="0"/>
              <a:t>: px</a:t>
            </a:r>
            <a:r>
              <a:rPr lang="hu-HU" sz="2800"/>
              <a:t>, pt, cm, </a:t>
            </a:r>
            <a:r>
              <a:rPr lang="hu-HU" sz="2800" smtClean="0"/>
              <a:t>em</a:t>
            </a:r>
          </a:p>
          <a:p>
            <a:pPr marL="0" indent="0" algn="ctr">
              <a:spcBef>
                <a:spcPts val="300"/>
              </a:spcBef>
              <a:spcAft>
                <a:spcPts val="1200"/>
              </a:spcAft>
              <a:buNone/>
            </a:pPr>
            <a:r>
              <a:rPr lang="hu-HU" sz="2800" b="1" smtClean="0">
                <a:solidFill>
                  <a:srgbClr val="0070C0"/>
                </a:solidFill>
                <a:latin typeface="Courier New" panose="02070309020205020404" pitchFamily="49" charset="0"/>
                <a:ea typeface="Verdana" panose="020B0604030504040204" pitchFamily="34" charset="0"/>
                <a:cs typeface="Courier New" panose="02070309020205020404" pitchFamily="49" charset="0"/>
              </a:rPr>
              <a:t>p { height: 100px</a:t>
            </a:r>
            <a:r>
              <a:rPr lang="hu-HU" sz="2800" b="1">
                <a:solidFill>
                  <a:srgbClr val="0070C0"/>
                </a:solidFill>
                <a:latin typeface="Courier New" panose="02070309020205020404" pitchFamily="49" charset="0"/>
                <a:ea typeface="Verdana" panose="020B0604030504040204" pitchFamily="34" charset="0"/>
                <a:cs typeface="Courier New" panose="02070309020205020404" pitchFamily="49" charset="0"/>
              </a:rPr>
              <a:t>; </a:t>
            </a:r>
            <a:r>
              <a:rPr lang="hu-HU" sz="2800" b="1" smtClean="0">
                <a:solidFill>
                  <a:srgbClr val="0070C0"/>
                </a:solidFill>
                <a:latin typeface="Courier New" panose="02070309020205020404" pitchFamily="49" charset="0"/>
                <a:ea typeface="Verdana" panose="020B0604030504040204" pitchFamily="34" charset="0"/>
                <a:cs typeface="Courier New" panose="02070309020205020404" pitchFamily="49" charset="0"/>
              </a:rPr>
              <a:t>}</a:t>
            </a:r>
            <a:endParaRPr lang="hu-HU" sz="2800" smtClean="0"/>
          </a:p>
          <a:p>
            <a:pPr marL="274638" indent="-274638">
              <a:spcBef>
                <a:spcPts val="300"/>
              </a:spcBef>
            </a:pPr>
            <a:r>
              <a:rPr lang="hu-HU" sz="2800" b="1" i="1" smtClean="0"/>
              <a:t>relatív értékben</a:t>
            </a:r>
            <a:r>
              <a:rPr lang="hu-HU" sz="2800" smtClean="0"/>
              <a:t>:  a befoglaló blokk szélességének %-ában</a:t>
            </a:r>
            <a:endParaRPr lang="hu-HU" sz="2400"/>
          </a:p>
          <a:p>
            <a:pPr marL="0" indent="0" algn="ctr">
              <a:spcBef>
                <a:spcPts val="300"/>
              </a:spcBef>
              <a:buNone/>
            </a:pPr>
            <a:r>
              <a:rPr lang="hu-HU" sz="2800" b="1" smtClean="0">
                <a:solidFill>
                  <a:srgbClr val="0070C0"/>
                </a:solidFill>
                <a:latin typeface="Courier New" panose="02070309020205020404" pitchFamily="49" charset="0"/>
                <a:ea typeface="Verdana" panose="020B0604030504040204" pitchFamily="34" charset="0"/>
                <a:cs typeface="Courier New" panose="02070309020205020404" pitchFamily="49" charset="0"/>
              </a:rPr>
              <a:t>div { width: 80%; </a:t>
            </a:r>
            <a:r>
              <a:rPr lang="hu-HU" sz="2800" b="1">
                <a:solidFill>
                  <a:srgbClr val="0070C0"/>
                </a:solidFill>
                <a:latin typeface="Courier New" panose="02070309020205020404" pitchFamily="49" charset="0"/>
                <a:ea typeface="Verdana" panose="020B0604030504040204" pitchFamily="34" charset="0"/>
                <a:cs typeface="Courier New" panose="02070309020205020404" pitchFamily="49" charset="0"/>
              </a:rPr>
              <a:t>}</a:t>
            </a:r>
            <a:endParaRPr lang="hu-HU" sz="2800"/>
          </a:p>
          <a:p>
            <a:pPr marL="274638" indent="-274638">
              <a:spcBef>
                <a:spcPts val="300"/>
              </a:spcBef>
            </a:pPr>
            <a:endParaRPr lang="hu-HU" sz="2400" i="1" smtClean="0"/>
          </a:p>
        </p:txBody>
      </p:sp>
      <p:sp>
        <p:nvSpPr>
          <p:cNvPr id="4" name="Dia számának helye 3"/>
          <p:cNvSpPr>
            <a:spLocks noGrp="1"/>
          </p:cNvSpPr>
          <p:nvPr>
            <p:ph type="sldNum" sz="quarter" idx="12"/>
          </p:nvPr>
        </p:nvSpPr>
        <p:spPr/>
        <p:txBody>
          <a:bodyPr/>
          <a:lstStyle/>
          <a:p>
            <a:fld id="{4DC61DD4-7DED-4AA4-9E5A-5F7D420479A6}" type="slidenum">
              <a:rPr lang="hu-HU" smtClean="0"/>
              <a:pPr/>
              <a:t>14</a:t>
            </a:fld>
            <a:endParaRPr lang="hu-HU" dirty="0"/>
          </a:p>
        </p:txBody>
      </p:sp>
    </p:spTree>
    <p:extLst>
      <p:ext uri="{BB962C8B-B14F-4D97-AF65-F5344CB8AC3E}">
        <p14:creationId xmlns:p14="http://schemas.microsoft.com/office/powerpoint/2010/main" val="10511979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smtClean="0"/>
              <a:t>1. Méretbeállítás (folyt)</a:t>
            </a:r>
            <a:endParaRPr lang="hu-HU"/>
          </a:p>
        </p:txBody>
      </p:sp>
      <p:sp>
        <p:nvSpPr>
          <p:cNvPr id="3" name="Tartalom helye 2"/>
          <p:cNvSpPr>
            <a:spLocks noGrp="1"/>
          </p:cNvSpPr>
          <p:nvPr>
            <p:ph idx="1"/>
          </p:nvPr>
        </p:nvSpPr>
        <p:spPr>
          <a:xfrm>
            <a:off x="1331640" y="1428736"/>
            <a:ext cx="7812360" cy="5429264"/>
          </a:xfrm>
        </p:spPr>
        <p:txBody>
          <a:bodyPr>
            <a:normAutofit/>
          </a:bodyPr>
          <a:lstStyle/>
          <a:p>
            <a:pPr marL="0" indent="0">
              <a:spcBef>
                <a:spcPts val="0"/>
              </a:spcBef>
              <a:spcAft>
                <a:spcPts val="1200"/>
              </a:spcAft>
              <a:buNone/>
              <a:tabLst>
                <a:tab pos="1789113" algn="l"/>
              </a:tabLst>
            </a:pPr>
            <a:r>
              <a:rPr lang="hu-HU" sz="2800" u="sng" smtClean="0"/>
              <a:t>Példa</a:t>
            </a:r>
            <a:r>
              <a:rPr lang="hu-HU" sz="2800" smtClean="0"/>
              <a:t>: A kék keretű "szulo" id-jú blokk tartal-mazza a piros szegélyű "gyermek" id-jú blokkot.</a:t>
            </a:r>
          </a:p>
          <a:p>
            <a:pPr marL="0" indent="0">
              <a:spcBef>
                <a:spcPts val="0"/>
              </a:spcBef>
              <a:buNone/>
              <a:tabLst>
                <a:tab pos="1789113" algn="l"/>
              </a:tabLst>
            </a:pPr>
            <a:r>
              <a:rPr lang="hu-HU" sz="2800" b="1" smtClean="0">
                <a:solidFill>
                  <a:srgbClr val="0070C0"/>
                </a:solidFill>
                <a:latin typeface="Courier New" panose="02070309020205020404" pitchFamily="49" charset="0"/>
                <a:cs typeface="Courier New" panose="02070309020205020404" pitchFamily="49" charset="0"/>
              </a:rPr>
              <a:t>#szulo {	height</a:t>
            </a:r>
            <a:r>
              <a:rPr lang="hu-HU" sz="2800" b="1">
                <a:solidFill>
                  <a:srgbClr val="0070C0"/>
                </a:solidFill>
                <a:latin typeface="Courier New" panose="02070309020205020404" pitchFamily="49" charset="0"/>
                <a:cs typeface="Courier New" panose="02070309020205020404" pitchFamily="49" charset="0"/>
              </a:rPr>
              <a:t>: </a:t>
            </a:r>
            <a:r>
              <a:rPr lang="hu-HU" sz="2800" b="1" smtClean="0">
                <a:solidFill>
                  <a:srgbClr val="0070C0"/>
                </a:solidFill>
                <a:latin typeface="Courier New" panose="02070309020205020404" pitchFamily="49" charset="0"/>
                <a:cs typeface="Courier New" panose="02070309020205020404" pitchFamily="49" charset="0"/>
              </a:rPr>
              <a:t>200px;</a:t>
            </a:r>
            <a:br>
              <a:rPr lang="hu-HU" sz="2800" b="1" smtClean="0">
                <a:solidFill>
                  <a:srgbClr val="0070C0"/>
                </a:solidFill>
                <a:latin typeface="Courier New" panose="02070309020205020404" pitchFamily="49" charset="0"/>
                <a:cs typeface="Courier New" panose="02070309020205020404" pitchFamily="49" charset="0"/>
              </a:rPr>
            </a:br>
            <a:r>
              <a:rPr lang="hu-HU" sz="2800" b="1" smtClean="0">
                <a:solidFill>
                  <a:srgbClr val="0070C0"/>
                </a:solidFill>
                <a:latin typeface="Courier New" panose="02070309020205020404" pitchFamily="49" charset="0"/>
                <a:cs typeface="Courier New" panose="02070309020205020404" pitchFamily="49" charset="0"/>
              </a:rPr>
              <a:t>	width</a:t>
            </a:r>
            <a:r>
              <a:rPr lang="hu-HU" sz="2800" b="1">
                <a:solidFill>
                  <a:srgbClr val="0070C0"/>
                </a:solidFill>
                <a:latin typeface="Courier New" panose="02070309020205020404" pitchFamily="49" charset="0"/>
                <a:cs typeface="Courier New" panose="02070309020205020404" pitchFamily="49" charset="0"/>
              </a:rPr>
              <a:t>: 300px</a:t>
            </a:r>
            <a:r>
              <a:rPr lang="hu-HU" sz="2800" b="1" smtClean="0">
                <a:solidFill>
                  <a:srgbClr val="0070C0"/>
                </a:solidFill>
                <a:latin typeface="Courier New" panose="02070309020205020404" pitchFamily="49" charset="0"/>
                <a:cs typeface="Courier New" panose="02070309020205020404" pitchFamily="49" charset="0"/>
              </a:rPr>
              <a:t>;</a:t>
            </a:r>
            <a:br>
              <a:rPr lang="hu-HU" sz="2800" b="1" smtClean="0">
                <a:solidFill>
                  <a:srgbClr val="0070C0"/>
                </a:solidFill>
                <a:latin typeface="Courier New" panose="02070309020205020404" pitchFamily="49" charset="0"/>
                <a:cs typeface="Courier New" panose="02070309020205020404" pitchFamily="49" charset="0"/>
              </a:rPr>
            </a:br>
            <a:r>
              <a:rPr lang="hu-HU" sz="2800" b="1" smtClean="0">
                <a:solidFill>
                  <a:srgbClr val="0070C0"/>
                </a:solidFill>
                <a:latin typeface="Courier New" panose="02070309020205020404" pitchFamily="49" charset="0"/>
                <a:cs typeface="Courier New" panose="02070309020205020404" pitchFamily="49" charset="0"/>
              </a:rPr>
              <a:t>	border</a:t>
            </a:r>
            <a:r>
              <a:rPr lang="hu-HU" sz="2800" b="1">
                <a:solidFill>
                  <a:srgbClr val="0070C0"/>
                </a:solidFill>
                <a:latin typeface="Courier New" panose="02070309020205020404" pitchFamily="49" charset="0"/>
                <a:cs typeface="Courier New" panose="02070309020205020404" pitchFamily="49" charset="0"/>
              </a:rPr>
              <a:t>: 2px solid blue; </a:t>
            </a:r>
            <a:r>
              <a:rPr lang="hu-HU" sz="2800" b="1" smtClean="0">
                <a:solidFill>
                  <a:srgbClr val="0070C0"/>
                </a:solidFill>
                <a:latin typeface="Courier New" panose="02070309020205020404" pitchFamily="49" charset="0"/>
                <a:cs typeface="Courier New" panose="02070309020205020404" pitchFamily="49" charset="0"/>
              </a:rPr>
              <a:t>}</a:t>
            </a:r>
            <a:endParaRPr lang="hu-HU" sz="2800" b="1">
              <a:solidFill>
                <a:srgbClr val="0070C0"/>
              </a:solidFill>
              <a:latin typeface="Courier New" panose="02070309020205020404" pitchFamily="49" charset="0"/>
              <a:cs typeface="Courier New" panose="02070309020205020404" pitchFamily="49" charset="0"/>
            </a:endParaRPr>
          </a:p>
          <a:p>
            <a:pPr marL="0" indent="0">
              <a:spcBef>
                <a:spcPts val="0"/>
              </a:spcBef>
              <a:buNone/>
              <a:tabLst>
                <a:tab pos="1789113" algn="l"/>
              </a:tabLst>
            </a:pPr>
            <a:endParaRPr lang="hu-HU" sz="2800" b="1">
              <a:solidFill>
                <a:srgbClr val="0070C0"/>
              </a:solidFill>
              <a:latin typeface="Courier New" panose="02070309020205020404" pitchFamily="49" charset="0"/>
              <a:cs typeface="Courier New" panose="02070309020205020404" pitchFamily="49" charset="0"/>
            </a:endParaRPr>
          </a:p>
          <a:p>
            <a:pPr marL="0" indent="0">
              <a:spcBef>
                <a:spcPts val="0"/>
              </a:spcBef>
              <a:buNone/>
              <a:tabLst>
                <a:tab pos="1789113" algn="l"/>
              </a:tabLst>
            </a:pPr>
            <a:r>
              <a:rPr lang="hu-HU" sz="2800" b="1" smtClean="0">
                <a:solidFill>
                  <a:srgbClr val="0070C0"/>
                </a:solidFill>
                <a:latin typeface="Courier New" panose="02070309020205020404" pitchFamily="49" charset="0"/>
                <a:cs typeface="Courier New" panose="02070309020205020404" pitchFamily="49" charset="0"/>
              </a:rPr>
              <a:t>#gyermek </a:t>
            </a:r>
            <a:r>
              <a:rPr lang="hu-HU" sz="2800" b="1">
                <a:solidFill>
                  <a:srgbClr val="0070C0"/>
                </a:solidFill>
                <a:latin typeface="Courier New" panose="02070309020205020404" pitchFamily="49" charset="0"/>
                <a:cs typeface="Courier New" panose="02070309020205020404" pitchFamily="49" charset="0"/>
              </a:rPr>
              <a:t>{</a:t>
            </a:r>
          </a:p>
          <a:p>
            <a:pPr marL="0" indent="0">
              <a:spcBef>
                <a:spcPts val="0"/>
              </a:spcBef>
              <a:buNone/>
              <a:tabLst>
                <a:tab pos="1789113" algn="l"/>
              </a:tabLst>
            </a:pPr>
            <a:r>
              <a:rPr lang="hu-HU" sz="2800" b="1">
                <a:solidFill>
                  <a:srgbClr val="0070C0"/>
                </a:solidFill>
                <a:latin typeface="Courier New" panose="02070309020205020404" pitchFamily="49" charset="0"/>
                <a:cs typeface="Courier New" panose="02070309020205020404" pitchFamily="49" charset="0"/>
              </a:rPr>
              <a:t>  height: 50%;</a:t>
            </a:r>
          </a:p>
          <a:p>
            <a:pPr marL="0" indent="0">
              <a:spcBef>
                <a:spcPts val="0"/>
              </a:spcBef>
              <a:buNone/>
              <a:tabLst>
                <a:tab pos="1789113" algn="l"/>
              </a:tabLst>
            </a:pPr>
            <a:r>
              <a:rPr lang="hu-HU" sz="2800" b="1">
                <a:solidFill>
                  <a:srgbClr val="0070C0"/>
                </a:solidFill>
                <a:latin typeface="Courier New" panose="02070309020205020404" pitchFamily="49" charset="0"/>
                <a:cs typeface="Courier New" panose="02070309020205020404" pitchFamily="49" charset="0"/>
              </a:rPr>
              <a:t>  width: 75%;</a:t>
            </a:r>
          </a:p>
          <a:p>
            <a:pPr marL="0" indent="0">
              <a:spcBef>
                <a:spcPts val="0"/>
              </a:spcBef>
              <a:buNone/>
              <a:tabLst>
                <a:tab pos="1071563" algn="l"/>
                <a:tab pos="1789113" algn="l"/>
              </a:tabLst>
            </a:pPr>
            <a:r>
              <a:rPr lang="hu-HU" sz="2800" b="1">
                <a:solidFill>
                  <a:srgbClr val="0070C0"/>
                </a:solidFill>
                <a:latin typeface="Courier New" panose="02070309020205020404" pitchFamily="49" charset="0"/>
                <a:cs typeface="Courier New" panose="02070309020205020404" pitchFamily="49" charset="0"/>
              </a:rPr>
              <a:t>  border: </a:t>
            </a:r>
            <a:r>
              <a:rPr lang="hu-HU" sz="2800" b="1" smtClean="0">
                <a:solidFill>
                  <a:srgbClr val="0070C0"/>
                </a:solidFill>
                <a:latin typeface="Courier New" panose="02070309020205020404" pitchFamily="49" charset="0"/>
                <a:cs typeface="Courier New" panose="02070309020205020404" pitchFamily="49" charset="0"/>
              </a:rPr>
              <a:t>2px</a:t>
            </a:r>
            <a:br>
              <a:rPr lang="hu-HU" sz="2800" b="1" smtClean="0">
                <a:solidFill>
                  <a:srgbClr val="0070C0"/>
                </a:solidFill>
                <a:latin typeface="Courier New" panose="02070309020205020404" pitchFamily="49" charset="0"/>
                <a:cs typeface="Courier New" panose="02070309020205020404" pitchFamily="49" charset="0"/>
              </a:rPr>
            </a:br>
            <a:r>
              <a:rPr lang="hu-HU" sz="2800" b="1" smtClean="0">
                <a:solidFill>
                  <a:srgbClr val="0070C0"/>
                </a:solidFill>
                <a:latin typeface="Courier New" panose="02070309020205020404" pitchFamily="49" charset="0"/>
                <a:cs typeface="Courier New" panose="02070309020205020404" pitchFamily="49" charset="0"/>
              </a:rPr>
              <a:t>	solid </a:t>
            </a:r>
            <a:r>
              <a:rPr lang="hu-HU" sz="2800" b="1">
                <a:solidFill>
                  <a:srgbClr val="0070C0"/>
                </a:solidFill>
                <a:latin typeface="Courier New" panose="02070309020205020404" pitchFamily="49" charset="0"/>
                <a:cs typeface="Courier New" panose="02070309020205020404" pitchFamily="49" charset="0"/>
              </a:rPr>
              <a:t>red</a:t>
            </a:r>
            <a:r>
              <a:rPr lang="hu-HU" sz="2800" b="1" smtClean="0">
                <a:solidFill>
                  <a:srgbClr val="0070C0"/>
                </a:solidFill>
                <a:latin typeface="Courier New" panose="02070309020205020404" pitchFamily="49" charset="0"/>
                <a:cs typeface="Courier New" panose="02070309020205020404" pitchFamily="49" charset="0"/>
              </a:rPr>
              <a:t>; }</a:t>
            </a:r>
            <a:endParaRPr lang="hu-HU" sz="2800" b="1">
              <a:solidFill>
                <a:srgbClr val="0070C0"/>
              </a:solidFill>
              <a:latin typeface="Courier New" panose="02070309020205020404" pitchFamily="49" charset="0"/>
              <a:cs typeface="Courier New" panose="02070309020205020404" pitchFamily="49" charset="0"/>
            </a:endParaRPr>
          </a:p>
          <a:p>
            <a:pPr marL="274638" indent="-274638">
              <a:spcBef>
                <a:spcPts val="300"/>
              </a:spcBef>
            </a:pPr>
            <a:endParaRPr lang="hu-HU" sz="2400" i="1" smtClean="0"/>
          </a:p>
        </p:txBody>
      </p:sp>
      <p:pic>
        <p:nvPicPr>
          <p:cNvPr id="5" name="Kép 4"/>
          <p:cNvPicPr>
            <a:picLocks noChangeAspect="1"/>
          </p:cNvPicPr>
          <p:nvPr/>
        </p:nvPicPr>
        <p:blipFill rotWithShape="1">
          <a:blip r:embed="rId2"/>
          <a:srcRect l="50415" t="32106" r="23340" b="28038"/>
          <a:stretch/>
        </p:blipFill>
        <p:spPr bwMode="auto">
          <a:xfrm>
            <a:off x="5589234" y="3861048"/>
            <a:ext cx="3375021" cy="2880321"/>
          </a:xfrm>
          <a:prstGeom prst="rect">
            <a:avLst/>
          </a:prstGeom>
          <a:ln w="3175">
            <a:solidFill>
              <a:schemeClr val="tx1"/>
            </a:solidFill>
          </a:ln>
          <a:extLst>
            <a:ext uri="{53640926-AAD7-44D8-BBD7-CCE9431645EC}">
              <a14:shadowObscured xmlns:a14="http://schemas.microsoft.com/office/drawing/2010/main"/>
            </a:ext>
          </a:extLst>
        </p:spPr>
      </p:pic>
      <p:sp>
        <p:nvSpPr>
          <p:cNvPr id="4" name="Dia számának helye 3"/>
          <p:cNvSpPr>
            <a:spLocks noGrp="1"/>
          </p:cNvSpPr>
          <p:nvPr>
            <p:ph type="sldNum" sz="quarter" idx="12"/>
          </p:nvPr>
        </p:nvSpPr>
        <p:spPr/>
        <p:txBody>
          <a:bodyPr/>
          <a:lstStyle/>
          <a:p>
            <a:fld id="{4DC61DD4-7DED-4AA4-9E5A-5F7D420479A6}" type="slidenum">
              <a:rPr lang="hu-HU" smtClean="0"/>
              <a:pPr/>
              <a:t>15</a:t>
            </a:fld>
            <a:endParaRPr lang="hu-HU" dirty="0"/>
          </a:p>
        </p:txBody>
      </p:sp>
    </p:spTree>
    <p:extLst>
      <p:ext uri="{BB962C8B-B14F-4D97-AF65-F5344CB8AC3E}">
        <p14:creationId xmlns:p14="http://schemas.microsoft.com/office/powerpoint/2010/main" val="15960757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smtClean="0"/>
              <a:t>2. A külső margó</a:t>
            </a:r>
            <a:endParaRPr lang="hu-HU"/>
          </a:p>
        </p:txBody>
      </p:sp>
      <p:sp>
        <p:nvSpPr>
          <p:cNvPr id="3" name="Tartalom helye 2"/>
          <p:cNvSpPr>
            <a:spLocks noGrp="1"/>
          </p:cNvSpPr>
          <p:nvPr>
            <p:ph idx="1"/>
          </p:nvPr>
        </p:nvSpPr>
        <p:spPr/>
        <p:txBody>
          <a:bodyPr>
            <a:normAutofit/>
          </a:bodyPr>
          <a:lstStyle/>
          <a:p>
            <a:pPr marL="0" indent="0">
              <a:buNone/>
            </a:pPr>
            <a:r>
              <a:rPr lang="hu-HU" smtClean="0"/>
              <a:t>A külső margó (</a:t>
            </a:r>
            <a:r>
              <a:rPr lang="hu-HU" b="1" i="1" smtClean="0"/>
              <a:t>margin</a:t>
            </a:r>
            <a:r>
              <a:rPr lang="hu-HU" smtClean="0"/>
              <a:t>) tulajdonsággal</a:t>
            </a:r>
            <a:br>
              <a:rPr lang="hu-HU" smtClean="0"/>
            </a:br>
            <a:r>
              <a:rPr lang="hu-HU" b="1" smtClean="0"/>
              <a:t>a blokknak az őt befoglaló elemhez képesti távolsága </a:t>
            </a:r>
            <a:r>
              <a:rPr lang="hu-HU" smtClean="0"/>
              <a:t>határozható meg.</a:t>
            </a:r>
          </a:p>
          <a:p>
            <a:pPr marL="0" indent="0">
              <a:spcBef>
                <a:spcPts val="1800"/>
              </a:spcBef>
              <a:buNone/>
            </a:pPr>
            <a:r>
              <a:rPr lang="hu-HU" u="sng"/>
              <a:t>L</a:t>
            </a:r>
            <a:r>
              <a:rPr lang="hu-HU" u="sng" smtClean="0"/>
              <a:t>ehetséges tulajdonságok</a:t>
            </a:r>
            <a:r>
              <a:rPr lang="hu-HU" smtClean="0"/>
              <a:t>:</a:t>
            </a:r>
          </a:p>
          <a:p>
            <a:pPr marL="0" indent="0">
              <a:spcBef>
                <a:spcPts val="1200"/>
              </a:spcBef>
              <a:buNone/>
            </a:pPr>
            <a:r>
              <a:rPr lang="hu-HU" b="1" smtClean="0">
                <a:solidFill>
                  <a:srgbClr val="FF0000"/>
                </a:solidFill>
                <a:latin typeface="Courier New" panose="02070309020205020404" pitchFamily="49" charset="0"/>
                <a:cs typeface="Courier New" panose="02070309020205020404" pitchFamily="49" charset="0"/>
              </a:rPr>
              <a:t>margin-top, margin-right,</a:t>
            </a:r>
            <a:br>
              <a:rPr lang="hu-HU" b="1" smtClean="0">
                <a:solidFill>
                  <a:srgbClr val="FF0000"/>
                </a:solidFill>
                <a:latin typeface="Courier New" panose="02070309020205020404" pitchFamily="49" charset="0"/>
                <a:cs typeface="Courier New" panose="02070309020205020404" pitchFamily="49" charset="0"/>
              </a:rPr>
            </a:br>
            <a:r>
              <a:rPr lang="hu-HU" b="1" smtClean="0">
                <a:solidFill>
                  <a:srgbClr val="FF0000"/>
                </a:solidFill>
                <a:latin typeface="Courier New" panose="02070309020205020404" pitchFamily="49" charset="0"/>
                <a:cs typeface="Courier New" panose="02070309020205020404" pitchFamily="49" charset="0"/>
              </a:rPr>
              <a:t>margin-bottom, margin-left</a:t>
            </a:r>
            <a:br>
              <a:rPr lang="hu-HU" b="1" smtClean="0">
                <a:solidFill>
                  <a:srgbClr val="FF0000"/>
                </a:solidFill>
                <a:latin typeface="Courier New" panose="02070309020205020404" pitchFamily="49" charset="0"/>
                <a:cs typeface="Courier New" panose="02070309020205020404" pitchFamily="49" charset="0"/>
              </a:rPr>
            </a:br>
            <a:r>
              <a:rPr lang="hu-HU" sz="2600" i="1" smtClean="0"/>
              <a:t>(mindegyik értéke külön-külön megadható)</a:t>
            </a:r>
          </a:p>
          <a:p>
            <a:pPr marL="0" indent="0">
              <a:spcBef>
                <a:spcPts val="1800"/>
              </a:spcBef>
              <a:buNone/>
            </a:pPr>
            <a:r>
              <a:rPr lang="hu-HU" smtClean="0"/>
              <a:t>összevont formában: </a:t>
            </a:r>
            <a:r>
              <a:rPr lang="hu-HU" b="1" smtClean="0">
                <a:solidFill>
                  <a:srgbClr val="FF0000"/>
                </a:solidFill>
                <a:latin typeface="Courier New" panose="02070309020205020404" pitchFamily="49" charset="0"/>
                <a:cs typeface="Courier New" panose="02070309020205020404" pitchFamily="49" charset="0"/>
              </a:rPr>
              <a:t>margin</a:t>
            </a:r>
            <a:br>
              <a:rPr lang="hu-HU" b="1" smtClean="0">
                <a:solidFill>
                  <a:srgbClr val="FF0000"/>
                </a:solidFill>
                <a:latin typeface="Courier New" panose="02070309020205020404" pitchFamily="49" charset="0"/>
                <a:cs typeface="Courier New" panose="02070309020205020404" pitchFamily="49" charset="0"/>
              </a:rPr>
            </a:br>
            <a:r>
              <a:rPr lang="hu-HU" sz="2600" i="1" smtClean="0"/>
              <a:t>(szabály: az óramutató járásának megfelelő sorrendben kell megadni az értékeket)</a:t>
            </a:r>
          </a:p>
        </p:txBody>
      </p:sp>
      <p:sp>
        <p:nvSpPr>
          <p:cNvPr id="4" name="Dia számának helye 3"/>
          <p:cNvSpPr>
            <a:spLocks noGrp="1"/>
          </p:cNvSpPr>
          <p:nvPr>
            <p:ph type="sldNum" sz="quarter" idx="12"/>
          </p:nvPr>
        </p:nvSpPr>
        <p:spPr/>
        <p:txBody>
          <a:bodyPr/>
          <a:lstStyle/>
          <a:p>
            <a:fld id="{4DC61DD4-7DED-4AA4-9E5A-5F7D420479A6}" type="slidenum">
              <a:rPr lang="hu-HU" smtClean="0"/>
              <a:pPr/>
              <a:t>16</a:t>
            </a:fld>
            <a:endParaRPr lang="hu-HU" dirty="0"/>
          </a:p>
        </p:txBody>
      </p:sp>
    </p:spTree>
    <p:extLst>
      <p:ext uri="{BB962C8B-B14F-4D97-AF65-F5344CB8AC3E}">
        <p14:creationId xmlns:p14="http://schemas.microsoft.com/office/powerpoint/2010/main" val="948077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2</a:t>
            </a:r>
            <a:r>
              <a:rPr lang="hu-HU" smtClean="0"/>
              <a:t>. A külső margó (folyt)</a:t>
            </a:r>
            <a:endParaRPr lang="hu-HU"/>
          </a:p>
        </p:txBody>
      </p:sp>
      <p:sp>
        <p:nvSpPr>
          <p:cNvPr id="3" name="Tartalom helye 2"/>
          <p:cNvSpPr>
            <a:spLocks noGrp="1"/>
          </p:cNvSpPr>
          <p:nvPr>
            <p:ph idx="1"/>
          </p:nvPr>
        </p:nvSpPr>
        <p:spPr>
          <a:xfrm>
            <a:off x="1331640" y="1428736"/>
            <a:ext cx="7632848" cy="5429264"/>
          </a:xfrm>
        </p:spPr>
        <p:txBody>
          <a:bodyPr>
            <a:normAutofit/>
          </a:bodyPr>
          <a:lstStyle/>
          <a:p>
            <a:pPr marL="0" indent="0">
              <a:buNone/>
            </a:pPr>
            <a:r>
              <a:rPr lang="hu-HU" smtClean="0"/>
              <a:t>Az </a:t>
            </a:r>
            <a:r>
              <a:rPr lang="hu-HU" u="sng" smtClean="0"/>
              <a:t>értékük</a:t>
            </a:r>
            <a:r>
              <a:rPr lang="hu-HU" smtClean="0"/>
              <a:t> megadható többféle módon:</a:t>
            </a:r>
          </a:p>
          <a:p>
            <a:pPr>
              <a:spcBef>
                <a:spcPts val="600"/>
              </a:spcBef>
              <a:spcAft>
                <a:spcPts val="600"/>
              </a:spcAft>
            </a:pPr>
            <a:r>
              <a:rPr lang="hu-HU" b="1" i="1" smtClean="0"/>
              <a:t>számmal</a:t>
            </a:r>
            <a:r>
              <a:rPr lang="hu-HU" smtClean="0"/>
              <a:t> </a:t>
            </a:r>
            <a:r>
              <a:rPr lang="hu-HU" sz="2600" smtClean="0"/>
              <a:t>(mértékegységei: px, pt, cm, em, %,</a:t>
            </a:r>
            <a:br>
              <a:rPr lang="hu-HU" sz="2600" smtClean="0"/>
            </a:br>
            <a:r>
              <a:rPr lang="hu-HU" sz="2600" smtClean="0"/>
              <a:t>lehet + és – is; - esetben átfedés érhető el)</a:t>
            </a:r>
          </a:p>
          <a:p>
            <a:pPr marL="0" indent="0">
              <a:spcBef>
                <a:spcPts val="0"/>
              </a:spcBef>
              <a:spcAft>
                <a:spcPts val="600"/>
              </a:spcAft>
              <a:buNone/>
              <a:tabLst>
                <a:tab pos="719138" algn="l"/>
              </a:tabLst>
            </a:pPr>
            <a:r>
              <a:rPr lang="hu-HU" sz="2600" b="1" smtClean="0">
                <a:solidFill>
                  <a:srgbClr val="0070C0"/>
                </a:solidFill>
                <a:latin typeface="Courier New" panose="02070309020205020404" pitchFamily="49" charset="0"/>
                <a:ea typeface="Verdana" panose="020B0604030504040204" pitchFamily="34" charset="0"/>
                <a:cs typeface="Courier New" panose="02070309020205020404" pitchFamily="49" charset="0"/>
              </a:rPr>
              <a:t>	#elotte { margin-top: 20px; }</a:t>
            </a:r>
            <a:endParaRPr lang="hu-HU" sz="2600" b="1">
              <a:solidFill>
                <a:srgbClr val="0070C0"/>
              </a:solidFill>
              <a:latin typeface="Courier New" panose="02070309020205020404" pitchFamily="49" charset="0"/>
              <a:ea typeface="Verdana" panose="020B0604030504040204" pitchFamily="34" charset="0"/>
              <a:cs typeface="Courier New" panose="02070309020205020404" pitchFamily="49" charset="0"/>
            </a:endParaRPr>
          </a:p>
          <a:p>
            <a:pPr marL="352425" indent="0">
              <a:spcBef>
                <a:spcPts val="600"/>
              </a:spcBef>
              <a:spcAft>
                <a:spcPts val="600"/>
              </a:spcAft>
              <a:buNone/>
            </a:pPr>
            <a:r>
              <a:rPr lang="hu-HU" sz="2600" i="1" smtClean="0"/>
              <a:t>% esetén a befoglaló elem szélességének arányában adjuk meg a margó értékét</a:t>
            </a:r>
          </a:p>
          <a:p>
            <a:pPr>
              <a:spcBef>
                <a:spcPts val="600"/>
              </a:spcBef>
              <a:spcAft>
                <a:spcPts val="600"/>
              </a:spcAft>
            </a:pPr>
            <a:r>
              <a:rPr lang="hu-HU" b="1" i="1" smtClean="0"/>
              <a:t>auto</a:t>
            </a:r>
            <a:r>
              <a:rPr lang="hu-HU" smtClean="0"/>
              <a:t> </a:t>
            </a:r>
            <a:r>
              <a:rPr lang="hu-HU" sz="2600" smtClean="0"/>
              <a:t>(a böngésző számítja ki a bal/jobb margó nagyságát </a:t>
            </a:r>
            <a:r>
              <a:rPr lang="hu-HU" sz="2600" smtClean="0">
                <a:sym typeface="Wingdings" panose="05000000000000000000" pitchFamily="2" charset="2"/>
              </a:rPr>
              <a:t> vízszintesen középre igazítja</a:t>
            </a:r>
            <a:r>
              <a:rPr lang="hu-HU" sz="2600" smtClean="0"/>
              <a:t>)</a:t>
            </a:r>
          </a:p>
          <a:p>
            <a:pPr marL="0" indent="0">
              <a:spcBef>
                <a:spcPts val="0"/>
              </a:spcBef>
              <a:spcAft>
                <a:spcPts val="600"/>
              </a:spcAft>
              <a:buNone/>
              <a:tabLst>
                <a:tab pos="719138" algn="l"/>
                <a:tab pos="2873375" algn="l"/>
              </a:tabLst>
            </a:pPr>
            <a:r>
              <a:rPr lang="hu-HU" sz="2600" b="1" smtClean="0">
                <a:solidFill>
                  <a:srgbClr val="0070C0"/>
                </a:solidFill>
                <a:latin typeface="Courier New" panose="02070309020205020404" pitchFamily="49" charset="0"/>
                <a:ea typeface="Verdana" panose="020B0604030504040204" pitchFamily="34" charset="0"/>
                <a:cs typeface="Courier New" panose="02070309020205020404" pitchFamily="49" charset="0"/>
              </a:rPr>
              <a:t>	#kozepre {	margin-left: auto;</a:t>
            </a:r>
            <a:br>
              <a:rPr lang="hu-HU" sz="2600" b="1" smtClean="0">
                <a:solidFill>
                  <a:srgbClr val="0070C0"/>
                </a:solidFill>
                <a:latin typeface="Courier New" panose="02070309020205020404" pitchFamily="49" charset="0"/>
                <a:ea typeface="Verdana" panose="020B0604030504040204" pitchFamily="34" charset="0"/>
                <a:cs typeface="Courier New" panose="02070309020205020404" pitchFamily="49" charset="0"/>
              </a:rPr>
            </a:br>
            <a:r>
              <a:rPr lang="hu-HU" sz="2600" b="1" smtClean="0">
                <a:solidFill>
                  <a:srgbClr val="0070C0"/>
                </a:solidFill>
                <a:latin typeface="Courier New" panose="02070309020205020404" pitchFamily="49" charset="0"/>
                <a:ea typeface="Verdana" panose="020B0604030504040204" pitchFamily="34" charset="0"/>
                <a:cs typeface="Courier New" panose="02070309020205020404" pitchFamily="49" charset="0"/>
              </a:rPr>
              <a:t>		margin-right: auto; }</a:t>
            </a:r>
            <a:endParaRPr lang="hu-HU" sz="2600" b="1">
              <a:solidFill>
                <a:srgbClr val="0070C0"/>
              </a:solidFill>
              <a:latin typeface="Courier New" panose="02070309020205020404" pitchFamily="49" charset="0"/>
              <a:ea typeface="Verdana" panose="020B0604030504040204" pitchFamily="34" charset="0"/>
              <a:cs typeface="Courier New" panose="02070309020205020404" pitchFamily="49" charset="0"/>
            </a:endParaRPr>
          </a:p>
          <a:p>
            <a:pPr>
              <a:spcBef>
                <a:spcPts val="0"/>
              </a:spcBef>
            </a:pPr>
            <a:r>
              <a:rPr lang="hu-HU" b="1" i="1" smtClean="0"/>
              <a:t>inherit</a:t>
            </a:r>
            <a:r>
              <a:rPr lang="hu-HU" smtClean="0"/>
              <a:t> </a:t>
            </a:r>
            <a:r>
              <a:rPr lang="hu-HU" sz="2600" smtClean="0"/>
              <a:t>(a befoglaló elemtől örökli)</a:t>
            </a:r>
            <a:endParaRPr lang="hu-HU" sz="2600"/>
          </a:p>
        </p:txBody>
      </p:sp>
      <p:sp>
        <p:nvSpPr>
          <p:cNvPr id="4" name="Dia számának helye 3"/>
          <p:cNvSpPr>
            <a:spLocks noGrp="1"/>
          </p:cNvSpPr>
          <p:nvPr>
            <p:ph type="sldNum" sz="quarter" idx="12"/>
          </p:nvPr>
        </p:nvSpPr>
        <p:spPr/>
        <p:txBody>
          <a:bodyPr/>
          <a:lstStyle/>
          <a:p>
            <a:fld id="{4DC61DD4-7DED-4AA4-9E5A-5F7D420479A6}" type="slidenum">
              <a:rPr lang="hu-HU" smtClean="0"/>
              <a:pPr/>
              <a:t>17</a:t>
            </a:fld>
            <a:endParaRPr lang="hu-HU" dirty="0"/>
          </a:p>
        </p:txBody>
      </p:sp>
    </p:spTree>
    <p:extLst>
      <p:ext uri="{BB962C8B-B14F-4D97-AF65-F5344CB8AC3E}">
        <p14:creationId xmlns:p14="http://schemas.microsoft.com/office/powerpoint/2010/main" val="12378391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2</a:t>
            </a:r>
            <a:r>
              <a:rPr lang="hu-HU" smtClean="0"/>
              <a:t>. A külső margó (folyt)</a:t>
            </a:r>
            <a:endParaRPr lang="hu-HU"/>
          </a:p>
        </p:txBody>
      </p:sp>
      <p:sp>
        <p:nvSpPr>
          <p:cNvPr id="3" name="Tartalom helye 2"/>
          <p:cNvSpPr>
            <a:spLocks noGrp="1"/>
          </p:cNvSpPr>
          <p:nvPr>
            <p:ph idx="1"/>
          </p:nvPr>
        </p:nvSpPr>
        <p:spPr>
          <a:xfrm>
            <a:off x="1331640" y="1340768"/>
            <a:ext cx="7812360" cy="5517232"/>
          </a:xfrm>
        </p:spPr>
        <p:txBody>
          <a:bodyPr>
            <a:normAutofit/>
          </a:bodyPr>
          <a:lstStyle/>
          <a:p>
            <a:pPr marL="0" indent="0">
              <a:buNone/>
            </a:pPr>
            <a:r>
              <a:rPr lang="hu-HU" smtClean="0"/>
              <a:t>Összevonás esetén többféle lehetőség van:</a:t>
            </a:r>
          </a:p>
          <a:p>
            <a:pPr marL="274638" indent="-274638">
              <a:spcBef>
                <a:spcPts val="1800"/>
              </a:spcBef>
            </a:pPr>
            <a:r>
              <a:rPr lang="hu-HU" sz="2800" b="1" i="1" smtClean="0"/>
              <a:t>négy értékkel</a:t>
            </a:r>
            <a:r>
              <a:rPr lang="hu-HU" sz="2800" smtClean="0"/>
              <a:t> </a:t>
            </a:r>
            <a:r>
              <a:rPr lang="hu-HU" sz="2400" i="1" smtClean="0"/>
              <a:t>(egyedi értékmegadással:</a:t>
            </a:r>
            <a:br>
              <a:rPr lang="hu-HU" sz="2400" i="1" smtClean="0"/>
            </a:br>
            <a:r>
              <a:rPr lang="hu-HU" sz="2400" i="1" smtClean="0"/>
              <a:t>felső, jobb, alsó és bal margó sorrendjében)</a:t>
            </a:r>
          </a:p>
          <a:p>
            <a:pPr marL="0" indent="0" algn="r">
              <a:spcBef>
                <a:spcPts val="600"/>
              </a:spcBef>
              <a:buNone/>
            </a:pPr>
            <a:r>
              <a:rPr lang="hu-HU" sz="2400" b="1" smtClean="0">
                <a:solidFill>
                  <a:srgbClr val="0070C0"/>
                </a:solidFill>
                <a:latin typeface="Courier New" panose="02070309020205020404" pitchFamily="49" charset="0"/>
                <a:ea typeface="Verdana" panose="020B0604030504040204" pitchFamily="34" charset="0"/>
                <a:cs typeface="Courier New" panose="02070309020205020404" pitchFamily="49" charset="0"/>
              </a:rPr>
              <a:t>#egyedi { margin</a:t>
            </a:r>
            <a:r>
              <a:rPr lang="hu-HU" sz="2400" b="1">
                <a:solidFill>
                  <a:srgbClr val="0070C0"/>
                </a:solidFill>
                <a:latin typeface="Courier New" panose="02070309020205020404" pitchFamily="49" charset="0"/>
                <a:ea typeface="Verdana" panose="020B0604030504040204" pitchFamily="34" charset="0"/>
                <a:cs typeface="Courier New" panose="02070309020205020404" pitchFamily="49" charset="0"/>
              </a:rPr>
              <a:t>: </a:t>
            </a:r>
            <a:r>
              <a:rPr lang="hu-HU" sz="2400" b="1" smtClean="0">
                <a:solidFill>
                  <a:srgbClr val="0070C0"/>
                </a:solidFill>
                <a:latin typeface="Courier New" panose="02070309020205020404" pitchFamily="49" charset="0"/>
                <a:ea typeface="Verdana" panose="020B0604030504040204" pitchFamily="34" charset="0"/>
                <a:cs typeface="Courier New" panose="02070309020205020404" pitchFamily="49" charset="0"/>
              </a:rPr>
              <a:t>20px 10px 15px 10px; }</a:t>
            </a:r>
            <a:endParaRPr lang="hu-HU" sz="2400" b="1" i="1" smtClean="0"/>
          </a:p>
          <a:p>
            <a:pPr marL="274638" indent="-274638">
              <a:spcBef>
                <a:spcPts val="3000"/>
              </a:spcBef>
            </a:pPr>
            <a:r>
              <a:rPr lang="hu-HU" sz="2800" b="1" i="1" smtClean="0"/>
              <a:t>három értékkel </a:t>
            </a:r>
            <a:r>
              <a:rPr lang="hu-HU" sz="2400" i="1" smtClean="0"/>
              <a:t>(azonosak: bal-jobb,</a:t>
            </a:r>
            <a:br>
              <a:rPr lang="hu-HU" sz="2400" i="1" smtClean="0"/>
            </a:br>
            <a:r>
              <a:rPr lang="hu-HU" sz="2400" i="1" smtClean="0"/>
              <a:t>egyediek: felső és alsó margó)</a:t>
            </a:r>
          </a:p>
          <a:p>
            <a:pPr marL="0" indent="0" algn="ctr">
              <a:spcBef>
                <a:spcPts val="600"/>
              </a:spcBef>
              <a:spcAft>
                <a:spcPts val="7800"/>
              </a:spcAft>
              <a:buNone/>
            </a:pPr>
            <a:r>
              <a:rPr lang="hu-HU" sz="2400" b="1" smtClean="0">
                <a:solidFill>
                  <a:srgbClr val="0070C0"/>
                </a:solidFill>
                <a:latin typeface="Courier New" panose="02070309020205020404" pitchFamily="49" charset="0"/>
                <a:ea typeface="Verdana" panose="020B0604030504040204" pitchFamily="34" charset="0"/>
                <a:cs typeface="Courier New" panose="02070309020205020404" pitchFamily="49" charset="0"/>
              </a:rPr>
              <a:t>#margo3 { margin: 20px 5px 10px; }</a:t>
            </a:r>
            <a:endParaRPr lang="hu-HU" sz="2400" i="1"/>
          </a:p>
        </p:txBody>
      </p:sp>
      <p:sp>
        <p:nvSpPr>
          <p:cNvPr id="4" name="Dia számának helye 3"/>
          <p:cNvSpPr>
            <a:spLocks noGrp="1"/>
          </p:cNvSpPr>
          <p:nvPr>
            <p:ph type="sldNum" sz="quarter" idx="12"/>
          </p:nvPr>
        </p:nvSpPr>
        <p:spPr/>
        <p:txBody>
          <a:bodyPr/>
          <a:lstStyle/>
          <a:p>
            <a:fld id="{4DC61DD4-7DED-4AA4-9E5A-5F7D420479A6}" type="slidenum">
              <a:rPr lang="hu-HU" smtClean="0"/>
              <a:pPr/>
              <a:t>18</a:t>
            </a:fld>
            <a:endParaRPr lang="hu-HU" dirty="0"/>
          </a:p>
        </p:txBody>
      </p:sp>
      <p:sp>
        <p:nvSpPr>
          <p:cNvPr id="5" name="Szövegdoboz 4"/>
          <p:cNvSpPr txBox="1"/>
          <p:nvPr/>
        </p:nvSpPr>
        <p:spPr>
          <a:xfrm>
            <a:off x="2195736" y="5473897"/>
            <a:ext cx="1584176" cy="707886"/>
          </a:xfrm>
          <a:prstGeom prst="rect">
            <a:avLst/>
          </a:prstGeom>
          <a:solidFill>
            <a:srgbClr val="009E00"/>
          </a:solidFill>
        </p:spPr>
        <p:txBody>
          <a:bodyPr wrap="square" rtlCol="0" anchor="ctr">
            <a:spAutoFit/>
          </a:bodyPr>
          <a:lstStyle/>
          <a:p>
            <a:pPr algn="ctr"/>
            <a:r>
              <a:rPr lang="hu-HU" sz="2000" smtClean="0">
                <a:solidFill>
                  <a:schemeClr val="bg1"/>
                </a:solidFill>
                <a:latin typeface="Arial" panose="020B0604020202020204" pitchFamily="34" charset="0"/>
                <a:cs typeface="Arial" panose="020B0604020202020204" pitchFamily="34" charset="0"/>
              </a:rPr>
              <a:t>felső margó nagysága</a:t>
            </a:r>
            <a:endParaRPr lang="hu-HU" sz="2000">
              <a:solidFill>
                <a:schemeClr val="bg1"/>
              </a:solidFill>
              <a:latin typeface="Arial" panose="020B0604020202020204" pitchFamily="34" charset="0"/>
              <a:cs typeface="Arial" panose="020B0604020202020204" pitchFamily="34" charset="0"/>
            </a:endParaRPr>
          </a:p>
        </p:txBody>
      </p:sp>
      <p:sp>
        <p:nvSpPr>
          <p:cNvPr id="6" name="Szövegdoboz 5"/>
          <p:cNvSpPr txBox="1"/>
          <p:nvPr/>
        </p:nvSpPr>
        <p:spPr>
          <a:xfrm>
            <a:off x="7092280" y="5473208"/>
            <a:ext cx="1584000" cy="707886"/>
          </a:xfrm>
          <a:prstGeom prst="rect">
            <a:avLst/>
          </a:prstGeom>
          <a:solidFill>
            <a:srgbClr val="009E00"/>
          </a:solidFill>
        </p:spPr>
        <p:txBody>
          <a:bodyPr wrap="square" rtlCol="0" anchor="ctr">
            <a:spAutoFit/>
          </a:bodyPr>
          <a:lstStyle/>
          <a:p>
            <a:pPr algn="ctr"/>
            <a:r>
              <a:rPr lang="hu-HU" sz="2000" smtClean="0">
                <a:solidFill>
                  <a:schemeClr val="bg1"/>
                </a:solidFill>
                <a:latin typeface="Arial" panose="020B0604020202020204" pitchFamily="34" charset="0"/>
                <a:cs typeface="Arial" panose="020B0604020202020204" pitchFamily="34" charset="0"/>
              </a:rPr>
              <a:t>alsó margó nagysága</a:t>
            </a:r>
            <a:endParaRPr lang="hu-HU" sz="2000">
              <a:solidFill>
                <a:schemeClr val="bg1"/>
              </a:solidFill>
              <a:latin typeface="Arial" panose="020B0604020202020204" pitchFamily="34" charset="0"/>
              <a:cs typeface="Arial" panose="020B0604020202020204" pitchFamily="34" charset="0"/>
            </a:endParaRPr>
          </a:p>
        </p:txBody>
      </p:sp>
      <p:cxnSp>
        <p:nvCxnSpPr>
          <p:cNvPr id="8" name="Egyenes összekötő nyíllal 7"/>
          <p:cNvCxnSpPr>
            <a:stCxn id="5" idx="3"/>
          </p:cNvCxnSpPr>
          <p:nvPr/>
        </p:nvCxnSpPr>
        <p:spPr>
          <a:xfrm flipV="1">
            <a:off x="3779912" y="4938773"/>
            <a:ext cx="1872208" cy="889067"/>
          </a:xfrm>
          <a:prstGeom prst="straightConnector1">
            <a:avLst/>
          </a:prstGeom>
          <a:ln w="28575">
            <a:solidFill>
              <a:srgbClr val="009E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 name="Egyenes összekötő nyíllal 8"/>
          <p:cNvCxnSpPr>
            <a:stCxn id="6" idx="0"/>
          </p:cNvCxnSpPr>
          <p:nvPr/>
        </p:nvCxnSpPr>
        <p:spPr>
          <a:xfrm flipH="1" flipV="1">
            <a:off x="7380312" y="4938773"/>
            <a:ext cx="503968" cy="534435"/>
          </a:xfrm>
          <a:prstGeom prst="straightConnector1">
            <a:avLst/>
          </a:prstGeom>
          <a:ln w="28575">
            <a:solidFill>
              <a:srgbClr val="009E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6" name="Szövegdoboz 25"/>
          <p:cNvSpPr txBox="1"/>
          <p:nvPr/>
        </p:nvSpPr>
        <p:spPr>
          <a:xfrm>
            <a:off x="4274151" y="5856328"/>
            <a:ext cx="2520280" cy="707886"/>
          </a:xfrm>
          <a:prstGeom prst="rect">
            <a:avLst/>
          </a:prstGeom>
          <a:solidFill>
            <a:srgbClr val="0070C0"/>
          </a:solidFill>
        </p:spPr>
        <p:txBody>
          <a:bodyPr wrap="square" rtlCol="0" anchor="ctr">
            <a:spAutoFit/>
          </a:bodyPr>
          <a:lstStyle/>
          <a:p>
            <a:pPr algn="ctr"/>
            <a:r>
              <a:rPr lang="hu-HU" sz="2000" smtClean="0">
                <a:solidFill>
                  <a:schemeClr val="bg1"/>
                </a:solidFill>
                <a:latin typeface="Arial" panose="020B0604020202020204" pitchFamily="34" charset="0"/>
                <a:cs typeface="Arial" panose="020B0604020202020204" pitchFamily="34" charset="0"/>
              </a:rPr>
              <a:t>bal és jobb margó nagysága</a:t>
            </a:r>
            <a:endParaRPr lang="hu-HU" sz="2000">
              <a:solidFill>
                <a:schemeClr val="bg1"/>
              </a:solidFill>
              <a:latin typeface="Arial" panose="020B0604020202020204" pitchFamily="34" charset="0"/>
              <a:cs typeface="Arial" panose="020B0604020202020204" pitchFamily="34" charset="0"/>
            </a:endParaRPr>
          </a:p>
        </p:txBody>
      </p:sp>
      <p:cxnSp>
        <p:nvCxnSpPr>
          <p:cNvPr id="28" name="Egyenes összekötő nyíllal 27"/>
          <p:cNvCxnSpPr/>
          <p:nvPr/>
        </p:nvCxnSpPr>
        <p:spPr>
          <a:xfrm flipV="1">
            <a:off x="6660232" y="4938774"/>
            <a:ext cx="0" cy="917554"/>
          </a:xfrm>
          <a:prstGeom prst="straightConnector1">
            <a:avLst/>
          </a:prstGeom>
          <a:ln w="28575">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135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Kép 9"/>
          <p:cNvPicPr>
            <a:picLocks noChangeAspect="1"/>
          </p:cNvPicPr>
          <p:nvPr/>
        </p:nvPicPr>
        <p:blipFill rotWithShape="1">
          <a:blip r:embed="rId2"/>
          <a:srcRect l="30706" t="57386" r="37344" b="7741"/>
          <a:stretch/>
        </p:blipFill>
        <p:spPr bwMode="auto">
          <a:xfrm>
            <a:off x="5719473" y="4653136"/>
            <a:ext cx="3343308" cy="2051208"/>
          </a:xfrm>
          <a:prstGeom prst="rect">
            <a:avLst/>
          </a:prstGeom>
          <a:ln>
            <a:noFill/>
          </a:ln>
          <a:extLst>
            <a:ext uri="{53640926-AAD7-44D8-BBD7-CCE9431645EC}">
              <a14:shadowObscured xmlns:a14="http://schemas.microsoft.com/office/drawing/2010/main"/>
            </a:ext>
          </a:extLst>
        </p:spPr>
      </p:pic>
      <p:sp>
        <p:nvSpPr>
          <p:cNvPr id="2" name="Cím 1"/>
          <p:cNvSpPr>
            <a:spLocks noGrp="1"/>
          </p:cNvSpPr>
          <p:nvPr>
            <p:ph type="title"/>
          </p:nvPr>
        </p:nvSpPr>
        <p:spPr/>
        <p:txBody>
          <a:bodyPr/>
          <a:lstStyle/>
          <a:p>
            <a:pPr algn="ctr"/>
            <a:r>
              <a:rPr lang="hu-HU"/>
              <a:t>2</a:t>
            </a:r>
            <a:r>
              <a:rPr lang="hu-HU" smtClean="0"/>
              <a:t>. A külső margó (folyt)</a:t>
            </a:r>
            <a:endParaRPr lang="hu-HU"/>
          </a:p>
        </p:txBody>
      </p:sp>
      <p:sp>
        <p:nvSpPr>
          <p:cNvPr id="3" name="Tartalom helye 2"/>
          <p:cNvSpPr>
            <a:spLocks noGrp="1"/>
          </p:cNvSpPr>
          <p:nvPr>
            <p:ph idx="1"/>
          </p:nvPr>
        </p:nvSpPr>
        <p:spPr>
          <a:xfrm>
            <a:off x="1331640" y="1340768"/>
            <a:ext cx="7812360" cy="5517232"/>
          </a:xfrm>
        </p:spPr>
        <p:txBody>
          <a:bodyPr>
            <a:normAutofit/>
          </a:bodyPr>
          <a:lstStyle/>
          <a:p>
            <a:pPr marL="274638" indent="-274638">
              <a:spcBef>
                <a:spcPts val="1800"/>
              </a:spcBef>
            </a:pPr>
            <a:r>
              <a:rPr lang="hu-HU" sz="2800" b="1" i="1" smtClean="0"/>
              <a:t>két értékkel </a:t>
            </a:r>
            <a:r>
              <a:rPr lang="hu-HU" sz="2400" i="1" smtClean="0"/>
              <a:t>(azonosak: felső-alsó, bal-jobb)</a:t>
            </a:r>
          </a:p>
          <a:p>
            <a:pPr marL="0" indent="0" algn="ctr">
              <a:spcBef>
                <a:spcPts val="600"/>
              </a:spcBef>
              <a:spcAft>
                <a:spcPts val="7800"/>
              </a:spcAft>
              <a:buNone/>
            </a:pPr>
            <a:r>
              <a:rPr lang="hu-HU" sz="2400" b="1" smtClean="0">
                <a:solidFill>
                  <a:srgbClr val="0070C0"/>
                </a:solidFill>
                <a:latin typeface="Courier New" panose="02070309020205020404" pitchFamily="49" charset="0"/>
                <a:ea typeface="Verdana" panose="020B0604030504040204" pitchFamily="34" charset="0"/>
                <a:cs typeface="Courier New" panose="02070309020205020404" pitchFamily="49" charset="0"/>
              </a:rPr>
              <a:t>#margok { margin: 20px 10px; }</a:t>
            </a:r>
            <a:endParaRPr lang="hu-HU" sz="2400" i="1"/>
          </a:p>
          <a:p>
            <a:pPr marL="274638" indent="-274638">
              <a:spcBef>
                <a:spcPts val="1800"/>
              </a:spcBef>
            </a:pPr>
            <a:r>
              <a:rPr lang="hu-HU" sz="2800" b="1" i="1" smtClean="0"/>
              <a:t>egy értékkel </a:t>
            </a:r>
            <a:r>
              <a:rPr lang="hu-HU" sz="2400" i="1" smtClean="0"/>
              <a:t>(minden oldalnál egyezik az érték)</a:t>
            </a:r>
          </a:p>
          <a:p>
            <a:pPr marL="0" indent="0" algn="ctr">
              <a:spcBef>
                <a:spcPts val="600"/>
              </a:spcBef>
              <a:spcAft>
                <a:spcPts val="1800"/>
              </a:spcAft>
              <a:buNone/>
            </a:pPr>
            <a:r>
              <a:rPr lang="hu-HU" sz="2400" b="1">
                <a:solidFill>
                  <a:srgbClr val="0070C0"/>
                </a:solidFill>
                <a:latin typeface="Courier New" panose="02070309020205020404" pitchFamily="49" charset="0"/>
                <a:ea typeface="Verdana" panose="020B0604030504040204" pitchFamily="34" charset="0"/>
                <a:cs typeface="Courier New" panose="02070309020205020404" pitchFamily="49" charset="0"/>
              </a:rPr>
              <a:t>#</a:t>
            </a:r>
            <a:r>
              <a:rPr lang="hu-HU" sz="2400" b="1" smtClean="0">
                <a:solidFill>
                  <a:srgbClr val="0070C0"/>
                </a:solidFill>
                <a:latin typeface="Courier New" panose="02070309020205020404" pitchFamily="49" charset="0"/>
                <a:ea typeface="Verdana" panose="020B0604030504040204" pitchFamily="34" charset="0"/>
                <a:cs typeface="Courier New" panose="02070309020205020404" pitchFamily="49" charset="0"/>
              </a:rPr>
              <a:t>mindenutt { </a:t>
            </a:r>
            <a:r>
              <a:rPr lang="hu-HU" sz="2400" b="1">
                <a:solidFill>
                  <a:srgbClr val="0070C0"/>
                </a:solidFill>
                <a:latin typeface="Courier New" panose="02070309020205020404" pitchFamily="49" charset="0"/>
                <a:ea typeface="Verdana" panose="020B0604030504040204" pitchFamily="34" charset="0"/>
                <a:cs typeface="Courier New" panose="02070309020205020404" pitchFamily="49" charset="0"/>
              </a:rPr>
              <a:t>margin: </a:t>
            </a:r>
            <a:r>
              <a:rPr lang="hu-HU" sz="2400" b="1" smtClean="0">
                <a:solidFill>
                  <a:srgbClr val="0070C0"/>
                </a:solidFill>
                <a:latin typeface="Courier New" panose="02070309020205020404" pitchFamily="49" charset="0"/>
                <a:ea typeface="Verdana" panose="020B0604030504040204" pitchFamily="34" charset="0"/>
                <a:cs typeface="Courier New" panose="02070309020205020404" pitchFamily="49" charset="0"/>
              </a:rPr>
              <a:t>15px; }</a:t>
            </a:r>
          </a:p>
          <a:p>
            <a:pPr marL="0" indent="0">
              <a:spcBef>
                <a:spcPts val="600"/>
              </a:spcBef>
              <a:buNone/>
            </a:pPr>
            <a:r>
              <a:rPr lang="hu-HU" sz="2600" i="1" smtClean="0"/>
              <a:t>Függőleges elrendezésnél</a:t>
            </a:r>
            <a:br>
              <a:rPr lang="hu-HU" sz="2600" i="1" smtClean="0"/>
            </a:br>
            <a:r>
              <a:rPr lang="hu-HU" sz="2600" i="1" smtClean="0"/>
              <a:t>két elem közötti távolság</a:t>
            </a:r>
            <a:br>
              <a:rPr lang="hu-HU" sz="2600" i="1" smtClean="0"/>
            </a:br>
            <a:r>
              <a:rPr lang="hu-HU" sz="2600" i="1" smtClean="0"/>
              <a:t>nem a két margó összegé-</a:t>
            </a:r>
            <a:br>
              <a:rPr lang="hu-HU" sz="2600" i="1" smtClean="0"/>
            </a:br>
            <a:r>
              <a:rPr lang="hu-HU" sz="2600" i="1" smtClean="0"/>
              <a:t>vel egyezik meg, hanem</a:t>
            </a:r>
            <a:br>
              <a:rPr lang="hu-HU" sz="2600" i="1" smtClean="0"/>
            </a:br>
            <a:r>
              <a:rPr lang="hu-HU" sz="2600" i="1" smtClean="0"/>
              <a:t>a nagyobb margó értékével.</a:t>
            </a:r>
            <a:endParaRPr lang="hu-HU" sz="2600" i="1"/>
          </a:p>
        </p:txBody>
      </p:sp>
      <p:sp>
        <p:nvSpPr>
          <p:cNvPr id="4" name="Dia számának helye 3"/>
          <p:cNvSpPr>
            <a:spLocks noGrp="1"/>
          </p:cNvSpPr>
          <p:nvPr>
            <p:ph type="sldNum" sz="quarter" idx="12"/>
          </p:nvPr>
        </p:nvSpPr>
        <p:spPr/>
        <p:txBody>
          <a:bodyPr/>
          <a:lstStyle/>
          <a:p>
            <a:fld id="{4DC61DD4-7DED-4AA4-9E5A-5F7D420479A6}" type="slidenum">
              <a:rPr lang="hu-HU" smtClean="0"/>
              <a:pPr/>
              <a:t>19</a:t>
            </a:fld>
            <a:endParaRPr lang="hu-HU" dirty="0"/>
          </a:p>
        </p:txBody>
      </p:sp>
      <p:sp>
        <p:nvSpPr>
          <p:cNvPr id="5" name="Szövegdoboz 4"/>
          <p:cNvSpPr txBox="1"/>
          <p:nvPr/>
        </p:nvSpPr>
        <p:spPr>
          <a:xfrm>
            <a:off x="2506770" y="2564904"/>
            <a:ext cx="2520280" cy="707886"/>
          </a:xfrm>
          <a:prstGeom prst="rect">
            <a:avLst/>
          </a:prstGeom>
          <a:solidFill>
            <a:srgbClr val="009E00"/>
          </a:solidFill>
        </p:spPr>
        <p:txBody>
          <a:bodyPr wrap="square" rtlCol="0" anchor="ctr">
            <a:spAutoFit/>
          </a:bodyPr>
          <a:lstStyle/>
          <a:p>
            <a:pPr algn="ctr"/>
            <a:r>
              <a:rPr lang="hu-HU" sz="2000" smtClean="0">
                <a:solidFill>
                  <a:schemeClr val="bg1"/>
                </a:solidFill>
                <a:latin typeface="Arial" panose="020B0604020202020204" pitchFamily="34" charset="0"/>
                <a:cs typeface="Arial" panose="020B0604020202020204" pitchFamily="34" charset="0"/>
              </a:rPr>
              <a:t>felső és alsó margó nagysága</a:t>
            </a:r>
            <a:endParaRPr lang="hu-HU" sz="2000">
              <a:solidFill>
                <a:schemeClr val="bg1"/>
              </a:solidFill>
              <a:latin typeface="Arial" panose="020B0604020202020204" pitchFamily="34" charset="0"/>
              <a:cs typeface="Arial" panose="020B0604020202020204" pitchFamily="34" charset="0"/>
            </a:endParaRPr>
          </a:p>
        </p:txBody>
      </p:sp>
      <p:sp>
        <p:nvSpPr>
          <p:cNvPr id="6" name="Szövegdoboz 5"/>
          <p:cNvSpPr txBox="1"/>
          <p:nvPr/>
        </p:nvSpPr>
        <p:spPr>
          <a:xfrm>
            <a:off x="6223235" y="2564903"/>
            <a:ext cx="2520280" cy="707886"/>
          </a:xfrm>
          <a:prstGeom prst="rect">
            <a:avLst/>
          </a:prstGeom>
          <a:solidFill>
            <a:srgbClr val="0070C0"/>
          </a:solidFill>
        </p:spPr>
        <p:txBody>
          <a:bodyPr wrap="square" rtlCol="0" anchor="ctr">
            <a:spAutoFit/>
          </a:bodyPr>
          <a:lstStyle/>
          <a:p>
            <a:pPr algn="ctr"/>
            <a:r>
              <a:rPr lang="hu-HU" sz="2000" smtClean="0">
                <a:solidFill>
                  <a:schemeClr val="bg1"/>
                </a:solidFill>
                <a:latin typeface="Arial" panose="020B0604020202020204" pitchFamily="34" charset="0"/>
                <a:cs typeface="Arial" panose="020B0604020202020204" pitchFamily="34" charset="0"/>
              </a:rPr>
              <a:t>bal és jobb margó nagysága</a:t>
            </a:r>
            <a:endParaRPr lang="hu-HU" sz="2000">
              <a:solidFill>
                <a:schemeClr val="bg1"/>
              </a:solidFill>
              <a:latin typeface="Arial" panose="020B0604020202020204" pitchFamily="34" charset="0"/>
              <a:cs typeface="Arial" panose="020B0604020202020204" pitchFamily="34" charset="0"/>
            </a:endParaRPr>
          </a:p>
        </p:txBody>
      </p:sp>
      <p:cxnSp>
        <p:nvCxnSpPr>
          <p:cNvPr id="8" name="Egyenes összekötő nyíllal 7"/>
          <p:cNvCxnSpPr/>
          <p:nvPr/>
        </p:nvCxnSpPr>
        <p:spPr>
          <a:xfrm flipV="1">
            <a:off x="5016584" y="2207912"/>
            <a:ext cx="1080120" cy="713983"/>
          </a:xfrm>
          <a:prstGeom prst="straightConnector1">
            <a:avLst/>
          </a:prstGeom>
          <a:ln w="28575">
            <a:solidFill>
              <a:srgbClr val="009E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 name="Egyenes összekötő nyíllal 8"/>
          <p:cNvCxnSpPr/>
          <p:nvPr/>
        </p:nvCxnSpPr>
        <p:spPr>
          <a:xfrm flipH="1" flipV="1">
            <a:off x="7290302" y="2207912"/>
            <a:ext cx="198022" cy="386896"/>
          </a:xfrm>
          <a:prstGeom prst="straightConnector1">
            <a:avLst/>
          </a:prstGeom>
          <a:ln w="28575">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908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A dobozmodell</a:t>
            </a:r>
            <a:endParaRPr lang="hu-HU" sz="4400" dirty="0"/>
          </a:p>
        </p:txBody>
      </p:sp>
      <p:sp>
        <p:nvSpPr>
          <p:cNvPr id="4" name="Tartalom helye 3"/>
          <p:cNvSpPr>
            <a:spLocks noGrp="1"/>
          </p:cNvSpPr>
          <p:nvPr>
            <p:ph idx="1"/>
          </p:nvPr>
        </p:nvSpPr>
        <p:spPr>
          <a:xfrm>
            <a:off x="1331640" y="1484784"/>
            <a:ext cx="7632848" cy="5373216"/>
          </a:xfrm>
        </p:spPr>
        <p:txBody>
          <a:bodyPr>
            <a:normAutofit/>
          </a:bodyPr>
          <a:lstStyle/>
          <a:p>
            <a:pPr marL="88900" indent="0">
              <a:spcBef>
                <a:spcPts val="1800"/>
              </a:spcBef>
              <a:buNone/>
            </a:pPr>
            <a:r>
              <a:rPr lang="hu-HU" sz="2600" smtClean="0"/>
              <a:t>A CSS egy HTML-dokumentum megjelenítésekor </a:t>
            </a:r>
            <a:r>
              <a:rPr lang="hu-HU" sz="2600" b="1" smtClean="0"/>
              <a:t>az egyes elemekhez láthatatlan dobozokat ren-del</a:t>
            </a:r>
            <a:r>
              <a:rPr lang="hu-HU" sz="2600" smtClean="0"/>
              <a:t>, amelyek magukban foglalhatnak karaktere-ket, szavakat, sorokat, bekezdéseket, listákat, táblázatokat, képeket stb.</a:t>
            </a:r>
          </a:p>
          <a:p>
            <a:pPr marL="88900" indent="0">
              <a:spcBef>
                <a:spcPts val="2400"/>
              </a:spcBef>
              <a:buNone/>
            </a:pPr>
            <a:r>
              <a:rPr lang="hu-HU" sz="2600" b="1" smtClean="0"/>
              <a:t>Minden doboznak külön formázási tulajdonsá-gai vannak</a:t>
            </a:r>
            <a:r>
              <a:rPr lang="hu-HU" sz="2600" smtClean="0"/>
              <a:t>, mint pl.  a mérete, előtér- és háttér-színe, szegélye, háttérképe stb.</a:t>
            </a:r>
          </a:p>
          <a:p>
            <a:pPr marL="88900" indent="0">
              <a:spcBef>
                <a:spcPts val="2400"/>
              </a:spcBef>
              <a:buNone/>
            </a:pPr>
            <a:r>
              <a:rPr lang="hu-HU" sz="2600" b="1" smtClean="0"/>
              <a:t>A dobozok hierarchikusan egymásba is ágya-zódhatnak</a:t>
            </a:r>
            <a:r>
              <a:rPr lang="hu-HU" sz="2600" smtClean="0"/>
              <a:t>, pl. egy táblázat egy sorának egy cellájába több szó vagy bekezdés kerülhet.</a:t>
            </a:r>
          </a:p>
        </p:txBody>
      </p:sp>
      <p:sp>
        <p:nvSpPr>
          <p:cNvPr id="3" name="Dia számának helye 2"/>
          <p:cNvSpPr>
            <a:spLocks noGrp="1"/>
          </p:cNvSpPr>
          <p:nvPr>
            <p:ph type="sldNum" sz="quarter" idx="12"/>
          </p:nvPr>
        </p:nvSpPr>
        <p:spPr/>
        <p:txBody>
          <a:bodyPr/>
          <a:lstStyle/>
          <a:p>
            <a:fld id="{4DC61DD4-7DED-4AA4-9E5A-5F7D420479A6}" type="slidenum">
              <a:rPr lang="hu-HU" smtClean="0"/>
              <a:pPr/>
              <a:t>2</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30555712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3</a:t>
            </a:r>
            <a:r>
              <a:rPr lang="hu-HU" smtClean="0"/>
              <a:t>. A belső margó</a:t>
            </a:r>
            <a:endParaRPr lang="hu-HU"/>
          </a:p>
        </p:txBody>
      </p:sp>
      <p:sp>
        <p:nvSpPr>
          <p:cNvPr id="3" name="Tartalom helye 2"/>
          <p:cNvSpPr>
            <a:spLocks noGrp="1"/>
          </p:cNvSpPr>
          <p:nvPr>
            <p:ph idx="1"/>
          </p:nvPr>
        </p:nvSpPr>
        <p:spPr/>
        <p:txBody>
          <a:bodyPr>
            <a:normAutofit lnSpcReduction="10000"/>
          </a:bodyPr>
          <a:lstStyle/>
          <a:p>
            <a:pPr marL="0" indent="0">
              <a:buNone/>
            </a:pPr>
            <a:r>
              <a:rPr lang="hu-HU" smtClean="0"/>
              <a:t>A belső margó (</a:t>
            </a:r>
            <a:r>
              <a:rPr lang="hu-HU" b="1" i="1" smtClean="0"/>
              <a:t>padding</a:t>
            </a:r>
            <a:r>
              <a:rPr lang="hu-HU" smtClean="0"/>
              <a:t>) tulajdonsággal</a:t>
            </a:r>
            <a:br>
              <a:rPr lang="hu-HU" smtClean="0"/>
            </a:br>
            <a:r>
              <a:rPr lang="hu-HU" b="1" smtClean="0"/>
              <a:t>a </a:t>
            </a:r>
            <a:r>
              <a:rPr lang="hu-HU" b="1"/>
              <a:t>megjelenített tartalom és annak szegélye közötti üres rész </a:t>
            </a:r>
            <a:r>
              <a:rPr lang="hu-HU" b="1" smtClean="0"/>
              <a:t>nagysága</a:t>
            </a:r>
            <a:r>
              <a:rPr lang="hu-HU" b="1"/>
              <a:t> </a:t>
            </a:r>
            <a:r>
              <a:rPr lang="hu-HU" smtClean="0"/>
              <a:t>határozható meg.</a:t>
            </a:r>
          </a:p>
          <a:p>
            <a:pPr marL="0" indent="0">
              <a:spcBef>
                <a:spcPts val="1800"/>
              </a:spcBef>
              <a:buNone/>
            </a:pPr>
            <a:r>
              <a:rPr lang="hu-HU" u="sng"/>
              <a:t>L</a:t>
            </a:r>
            <a:r>
              <a:rPr lang="hu-HU" u="sng" smtClean="0"/>
              <a:t>ehetséges tulajdonságok</a:t>
            </a:r>
            <a:r>
              <a:rPr lang="hu-HU" smtClean="0"/>
              <a:t>:</a:t>
            </a:r>
          </a:p>
          <a:p>
            <a:pPr marL="0" indent="0">
              <a:spcBef>
                <a:spcPts val="1200"/>
              </a:spcBef>
              <a:buNone/>
            </a:pPr>
            <a:r>
              <a:rPr lang="hu-HU" b="1" smtClean="0">
                <a:solidFill>
                  <a:srgbClr val="FF0000"/>
                </a:solidFill>
                <a:latin typeface="Courier New" panose="02070309020205020404" pitchFamily="49" charset="0"/>
                <a:cs typeface="Courier New" panose="02070309020205020404" pitchFamily="49" charset="0"/>
              </a:rPr>
              <a:t>padding-top, </a:t>
            </a:r>
            <a:r>
              <a:rPr lang="hu-HU" b="1">
                <a:solidFill>
                  <a:srgbClr val="FF0000"/>
                </a:solidFill>
                <a:latin typeface="Courier New" panose="02070309020205020404" pitchFamily="49" charset="0"/>
                <a:cs typeface="Courier New" panose="02070309020205020404" pitchFamily="49" charset="0"/>
              </a:rPr>
              <a:t>padding</a:t>
            </a:r>
            <a:r>
              <a:rPr lang="hu-HU" b="1" smtClean="0">
                <a:solidFill>
                  <a:srgbClr val="FF0000"/>
                </a:solidFill>
                <a:latin typeface="Courier New" panose="02070309020205020404" pitchFamily="49" charset="0"/>
                <a:cs typeface="Courier New" panose="02070309020205020404" pitchFamily="49" charset="0"/>
              </a:rPr>
              <a:t>-right,</a:t>
            </a:r>
            <a:br>
              <a:rPr lang="hu-HU" b="1" smtClean="0">
                <a:solidFill>
                  <a:srgbClr val="FF0000"/>
                </a:solidFill>
                <a:latin typeface="Courier New" panose="02070309020205020404" pitchFamily="49" charset="0"/>
                <a:cs typeface="Courier New" panose="02070309020205020404" pitchFamily="49" charset="0"/>
              </a:rPr>
            </a:br>
            <a:r>
              <a:rPr lang="hu-HU" b="1">
                <a:solidFill>
                  <a:srgbClr val="FF0000"/>
                </a:solidFill>
                <a:latin typeface="Courier New" panose="02070309020205020404" pitchFamily="49" charset="0"/>
                <a:cs typeface="Courier New" panose="02070309020205020404" pitchFamily="49" charset="0"/>
              </a:rPr>
              <a:t>padding</a:t>
            </a:r>
            <a:r>
              <a:rPr lang="hu-HU" b="1" smtClean="0">
                <a:solidFill>
                  <a:srgbClr val="FF0000"/>
                </a:solidFill>
                <a:latin typeface="Courier New" panose="02070309020205020404" pitchFamily="49" charset="0"/>
                <a:cs typeface="Courier New" panose="02070309020205020404" pitchFamily="49" charset="0"/>
              </a:rPr>
              <a:t>-bottom, </a:t>
            </a:r>
            <a:r>
              <a:rPr lang="hu-HU" b="1">
                <a:solidFill>
                  <a:srgbClr val="FF0000"/>
                </a:solidFill>
                <a:latin typeface="Courier New" panose="02070309020205020404" pitchFamily="49" charset="0"/>
                <a:cs typeface="Courier New" panose="02070309020205020404" pitchFamily="49" charset="0"/>
              </a:rPr>
              <a:t>padding</a:t>
            </a:r>
            <a:r>
              <a:rPr lang="hu-HU" b="1" smtClean="0">
                <a:solidFill>
                  <a:srgbClr val="FF0000"/>
                </a:solidFill>
                <a:latin typeface="Courier New" panose="02070309020205020404" pitchFamily="49" charset="0"/>
                <a:cs typeface="Courier New" panose="02070309020205020404" pitchFamily="49" charset="0"/>
              </a:rPr>
              <a:t>-left</a:t>
            </a:r>
            <a:br>
              <a:rPr lang="hu-HU" b="1" smtClean="0">
                <a:solidFill>
                  <a:srgbClr val="FF0000"/>
                </a:solidFill>
                <a:latin typeface="Courier New" panose="02070309020205020404" pitchFamily="49" charset="0"/>
                <a:cs typeface="Courier New" panose="02070309020205020404" pitchFamily="49" charset="0"/>
              </a:rPr>
            </a:br>
            <a:r>
              <a:rPr lang="hu-HU" sz="2600" i="1" smtClean="0"/>
              <a:t>(mindegyik értéke külön-külön megadható)</a:t>
            </a:r>
          </a:p>
          <a:p>
            <a:pPr marL="0" indent="0">
              <a:spcBef>
                <a:spcPts val="1800"/>
              </a:spcBef>
              <a:buNone/>
            </a:pPr>
            <a:r>
              <a:rPr lang="hu-HU" smtClean="0"/>
              <a:t>összevont formában: </a:t>
            </a:r>
            <a:r>
              <a:rPr lang="hu-HU" b="1" smtClean="0">
                <a:solidFill>
                  <a:srgbClr val="FF0000"/>
                </a:solidFill>
                <a:latin typeface="Courier New" panose="02070309020205020404" pitchFamily="49" charset="0"/>
                <a:cs typeface="Courier New" panose="02070309020205020404" pitchFamily="49" charset="0"/>
              </a:rPr>
              <a:t>padding</a:t>
            </a:r>
            <a:br>
              <a:rPr lang="hu-HU" b="1" smtClean="0">
                <a:solidFill>
                  <a:srgbClr val="FF0000"/>
                </a:solidFill>
                <a:latin typeface="Courier New" panose="02070309020205020404" pitchFamily="49" charset="0"/>
                <a:cs typeface="Courier New" panose="02070309020205020404" pitchFamily="49" charset="0"/>
              </a:rPr>
            </a:br>
            <a:r>
              <a:rPr lang="hu-HU" sz="2600" i="1" smtClean="0"/>
              <a:t>(szabály: az óramutató járásának megfelelő sorrendben kell megadni az értékeket)</a:t>
            </a:r>
          </a:p>
        </p:txBody>
      </p:sp>
      <p:sp>
        <p:nvSpPr>
          <p:cNvPr id="4" name="Dia számának helye 3"/>
          <p:cNvSpPr>
            <a:spLocks noGrp="1"/>
          </p:cNvSpPr>
          <p:nvPr>
            <p:ph type="sldNum" sz="quarter" idx="12"/>
          </p:nvPr>
        </p:nvSpPr>
        <p:spPr/>
        <p:txBody>
          <a:bodyPr/>
          <a:lstStyle/>
          <a:p>
            <a:fld id="{4DC61DD4-7DED-4AA4-9E5A-5F7D420479A6}" type="slidenum">
              <a:rPr lang="hu-HU" smtClean="0"/>
              <a:pPr/>
              <a:t>20</a:t>
            </a:fld>
            <a:endParaRPr lang="hu-HU" dirty="0"/>
          </a:p>
        </p:txBody>
      </p:sp>
    </p:spTree>
    <p:extLst>
      <p:ext uri="{BB962C8B-B14F-4D97-AF65-F5344CB8AC3E}">
        <p14:creationId xmlns:p14="http://schemas.microsoft.com/office/powerpoint/2010/main" val="25031004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smtClean="0"/>
              <a:t>3. A belső margó (folyt)</a:t>
            </a:r>
            <a:endParaRPr lang="hu-HU"/>
          </a:p>
        </p:txBody>
      </p:sp>
      <p:sp>
        <p:nvSpPr>
          <p:cNvPr id="3" name="Tartalom helye 2"/>
          <p:cNvSpPr>
            <a:spLocks noGrp="1"/>
          </p:cNvSpPr>
          <p:nvPr>
            <p:ph idx="1"/>
          </p:nvPr>
        </p:nvSpPr>
        <p:spPr>
          <a:xfrm>
            <a:off x="1331640" y="1428736"/>
            <a:ext cx="7632848" cy="5429264"/>
          </a:xfrm>
        </p:spPr>
        <p:txBody>
          <a:bodyPr>
            <a:normAutofit/>
          </a:bodyPr>
          <a:lstStyle/>
          <a:p>
            <a:pPr marL="0" indent="0">
              <a:buNone/>
            </a:pPr>
            <a:r>
              <a:rPr lang="hu-HU" smtClean="0"/>
              <a:t>Az </a:t>
            </a:r>
            <a:r>
              <a:rPr lang="hu-HU" u="sng" smtClean="0"/>
              <a:t>értékük</a:t>
            </a:r>
            <a:r>
              <a:rPr lang="hu-HU" smtClean="0"/>
              <a:t> megadható többféle módon:</a:t>
            </a:r>
          </a:p>
          <a:p>
            <a:pPr>
              <a:spcBef>
                <a:spcPts val="600"/>
              </a:spcBef>
              <a:spcAft>
                <a:spcPts val="600"/>
              </a:spcAft>
            </a:pPr>
            <a:r>
              <a:rPr lang="hu-HU" b="1" i="1" smtClean="0"/>
              <a:t>számmal</a:t>
            </a:r>
            <a:r>
              <a:rPr lang="hu-HU" smtClean="0"/>
              <a:t> </a:t>
            </a:r>
            <a:r>
              <a:rPr lang="hu-HU" sz="2600" smtClean="0"/>
              <a:t>(mértékegységei: px, pt, cm, em, %, de a negatív érték nem lehet)</a:t>
            </a:r>
          </a:p>
          <a:p>
            <a:pPr marL="0" indent="0">
              <a:spcBef>
                <a:spcPts val="0"/>
              </a:spcBef>
              <a:spcAft>
                <a:spcPts val="600"/>
              </a:spcAft>
              <a:buNone/>
              <a:tabLst>
                <a:tab pos="719138" algn="l"/>
              </a:tabLst>
            </a:pPr>
            <a:r>
              <a:rPr lang="hu-HU" sz="2600" b="1" smtClean="0">
                <a:solidFill>
                  <a:srgbClr val="0070C0"/>
                </a:solidFill>
                <a:latin typeface="Courier New" panose="02070309020205020404" pitchFamily="49" charset="0"/>
                <a:ea typeface="Verdana" panose="020B0604030504040204" pitchFamily="34" charset="0"/>
                <a:cs typeface="Courier New" panose="02070309020205020404" pitchFamily="49" charset="0"/>
              </a:rPr>
              <a:t>	#felul { padding-top: 20px; }</a:t>
            </a:r>
            <a:endParaRPr lang="hu-HU" sz="2600" b="1">
              <a:solidFill>
                <a:srgbClr val="0070C0"/>
              </a:solidFill>
              <a:latin typeface="Courier New" panose="02070309020205020404" pitchFamily="49" charset="0"/>
              <a:ea typeface="Verdana" panose="020B0604030504040204" pitchFamily="34" charset="0"/>
              <a:cs typeface="Courier New" panose="02070309020205020404" pitchFamily="49" charset="0"/>
            </a:endParaRPr>
          </a:p>
          <a:p>
            <a:pPr marL="352425" indent="0">
              <a:spcBef>
                <a:spcPts val="600"/>
              </a:spcBef>
              <a:spcAft>
                <a:spcPts val="600"/>
              </a:spcAft>
              <a:buNone/>
            </a:pPr>
            <a:r>
              <a:rPr lang="hu-HU" sz="2600" i="1" smtClean="0"/>
              <a:t>% esetén a befoglaló elem szélességének arányában adjuk meg a margó értékét</a:t>
            </a:r>
          </a:p>
          <a:p>
            <a:pPr>
              <a:spcBef>
                <a:spcPts val="600"/>
              </a:spcBef>
              <a:spcAft>
                <a:spcPts val="2400"/>
              </a:spcAft>
            </a:pPr>
            <a:r>
              <a:rPr lang="hu-HU" b="1" i="1" smtClean="0"/>
              <a:t>inherit</a:t>
            </a:r>
            <a:r>
              <a:rPr lang="hu-HU" smtClean="0"/>
              <a:t> </a:t>
            </a:r>
            <a:r>
              <a:rPr lang="hu-HU" sz="2600" smtClean="0"/>
              <a:t>(a befoglaló elemtől örökli)</a:t>
            </a:r>
          </a:p>
          <a:p>
            <a:pPr marL="0" indent="0">
              <a:spcBef>
                <a:spcPts val="0"/>
              </a:spcBef>
              <a:buNone/>
            </a:pPr>
            <a:r>
              <a:rPr lang="hu-HU" sz="2800" smtClean="0"/>
              <a:t>Összevont értékmegadás esetén ugyanazok a szabályok érvényesek, mint a külső margó (margin) esetén.</a:t>
            </a:r>
            <a:endParaRPr lang="hu-HU" sz="2800"/>
          </a:p>
        </p:txBody>
      </p:sp>
      <p:sp>
        <p:nvSpPr>
          <p:cNvPr id="4" name="Dia számának helye 3"/>
          <p:cNvSpPr>
            <a:spLocks noGrp="1"/>
          </p:cNvSpPr>
          <p:nvPr>
            <p:ph type="sldNum" sz="quarter" idx="12"/>
          </p:nvPr>
        </p:nvSpPr>
        <p:spPr/>
        <p:txBody>
          <a:bodyPr/>
          <a:lstStyle/>
          <a:p>
            <a:fld id="{4DC61DD4-7DED-4AA4-9E5A-5F7D420479A6}" type="slidenum">
              <a:rPr lang="hu-HU" smtClean="0"/>
              <a:pPr/>
              <a:t>21</a:t>
            </a:fld>
            <a:endParaRPr lang="hu-HU" dirty="0"/>
          </a:p>
        </p:txBody>
      </p:sp>
    </p:spTree>
    <p:extLst>
      <p:ext uri="{BB962C8B-B14F-4D97-AF65-F5344CB8AC3E}">
        <p14:creationId xmlns:p14="http://schemas.microsoft.com/office/powerpoint/2010/main" val="36474951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smtClean="0"/>
              <a:t>3. A belső margó (folyt)</a:t>
            </a:r>
            <a:endParaRPr lang="hu-HU"/>
          </a:p>
        </p:txBody>
      </p:sp>
      <p:sp>
        <p:nvSpPr>
          <p:cNvPr id="3" name="Tartalom helye 2"/>
          <p:cNvSpPr>
            <a:spLocks noGrp="1"/>
          </p:cNvSpPr>
          <p:nvPr>
            <p:ph idx="1"/>
          </p:nvPr>
        </p:nvSpPr>
        <p:spPr>
          <a:xfrm>
            <a:off x="1331640" y="1428736"/>
            <a:ext cx="7812360" cy="5429264"/>
          </a:xfrm>
        </p:spPr>
        <p:txBody>
          <a:bodyPr>
            <a:normAutofit/>
          </a:bodyPr>
          <a:lstStyle/>
          <a:p>
            <a:pPr marL="0" indent="0">
              <a:buNone/>
            </a:pPr>
            <a:r>
              <a:rPr lang="hu-HU" sz="2800" smtClean="0"/>
              <a:t>A belső margó és az elemszélesség viszonya:</a:t>
            </a:r>
            <a:br>
              <a:rPr lang="hu-HU" sz="2800" smtClean="0"/>
            </a:br>
            <a:r>
              <a:rPr lang="hu-HU" sz="2500" i="1" smtClean="0"/>
              <a:t>ha egy tartalomnak</a:t>
            </a:r>
            <a:br>
              <a:rPr lang="hu-HU" sz="2500" i="1" smtClean="0"/>
            </a:br>
            <a:r>
              <a:rPr lang="hu-HU" sz="2500" i="1" smtClean="0"/>
              <a:t>van egy beállított szé-</a:t>
            </a:r>
            <a:br>
              <a:rPr lang="hu-HU" sz="2500" i="1" smtClean="0"/>
            </a:br>
            <a:r>
              <a:rPr lang="hu-HU" sz="2500" i="1" smtClean="0"/>
              <a:t>lessége és belső mar-</a:t>
            </a:r>
            <a:br>
              <a:rPr lang="hu-HU" sz="2500" i="1" smtClean="0"/>
            </a:br>
            <a:r>
              <a:rPr lang="hu-HU" sz="2500" i="1" smtClean="0"/>
              <a:t>gót (padding) értéket</a:t>
            </a:r>
            <a:br>
              <a:rPr lang="hu-HU" sz="2500" i="1" smtClean="0"/>
            </a:br>
            <a:r>
              <a:rPr lang="hu-HU" sz="2500" i="1" smtClean="0"/>
              <a:t>is használunk, akkor</a:t>
            </a:r>
            <a:br>
              <a:rPr lang="hu-HU" sz="2500" i="1" smtClean="0"/>
            </a:br>
            <a:r>
              <a:rPr lang="hu-HU" sz="2500" i="1" smtClean="0"/>
              <a:t>az elfoglalt teljes szé-</a:t>
            </a:r>
            <a:br>
              <a:rPr lang="hu-HU" sz="2500" i="1" smtClean="0"/>
            </a:br>
            <a:r>
              <a:rPr lang="hu-HU" sz="2500" i="1" smtClean="0"/>
              <a:t>lesség a bélés értékével megnövekszik.</a:t>
            </a:r>
          </a:p>
          <a:p>
            <a:pPr marL="0" indent="0">
              <a:buNone/>
              <a:tabLst>
                <a:tab pos="2155825" algn="l"/>
              </a:tabLst>
            </a:pPr>
            <a:r>
              <a:rPr lang="hu-HU" sz="2400" b="1" smtClean="0">
                <a:solidFill>
                  <a:srgbClr val="0070C0"/>
                </a:solidFill>
                <a:latin typeface="Courier New" panose="02070309020205020404" pitchFamily="49" charset="0"/>
                <a:cs typeface="Courier New" panose="02070309020205020404" pitchFamily="49" charset="0"/>
              </a:rPr>
              <a:t>div.elso {	width: 300px;</a:t>
            </a:r>
            <a:br>
              <a:rPr lang="hu-HU" sz="2400" b="1" smtClean="0">
                <a:solidFill>
                  <a:srgbClr val="0070C0"/>
                </a:solidFill>
                <a:latin typeface="Courier New" panose="02070309020205020404" pitchFamily="49" charset="0"/>
                <a:cs typeface="Courier New" panose="02070309020205020404" pitchFamily="49" charset="0"/>
              </a:rPr>
            </a:br>
            <a:r>
              <a:rPr lang="hu-HU" sz="2400" b="1" smtClean="0">
                <a:solidFill>
                  <a:srgbClr val="0070C0"/>
                </a:solidFill>
                <a:latin typeface="Courier New" panose="02070309020205020404" pitchFamily="49" charset="0"/>
                <a:cs typeface="Courier New" panose="02070309020205020404" pitchFamily="49" charset="0"/>
              </a:rPr>
              <a:t>	background-color: yellow; }</a:t>
            </a:r>
          </a:p>
          <a:p>
            <a:pPr marL="0" indent="0">
              <a:spcBef>
                <a:spcPts val="0"/>
              </a:spcBef>
              <a:buNone/>
              <a:tabLst>
                <a:tab pos="2155825" algn="l"/>
              </a:tabLst>
            </a:pPr>
            <a:r>
              <a:rPr lang="hu-HU" sz="2400" b="1" smtClean="0">
                <a:solidFill>
                  <a:srgbClr val="0070C0"/>
                </a:solidFill>
                <a:latin typeface="Courier New" panose="02070309020205020404" pitchFamily="49" charset="0"/>
                <a:cs typeface="Courier New" panose="02070309020205020404" pitchFamily="49" charset="0"/>
              </a:rPr>
              <a:t>div.masik {	</a:t>
            </a:r>
            <a:r>
              <a:rPr lang="hu-HU" sz="2400" b="1">
                <a:solidFill>
                  <a:srgbClr val="0070C0"/>
                </a:solidFill>
                <a:latin typeface="Courier New" panose="02070309020205020404" pitchFamily="49" charset="0"/>
                <a:cs typeface="Courier New" panose="02070309020205020404" pitchFamily="49" charset="0"/>
              </a:rPr>
              <a:t>width: 300px</a:t>
            </a:r>
            <a:r>
              <a:rPr lang="hu-HU" sz="2400" b="1" smtClean="0">
                <a:solidFill>
                  <a:srgbClr val="0070C0"/>
                </a:solidFill>
                <a:latin typeface="Courier New" panose="02070309020205020404" pitchFamily="49" charset="0"/>
                <a:cs typeface="Courier New" panose="02070309020205020404" pitchFamily="49" charset="0"/>
              </a:rPr>
              <a:t>;</a:t>
            </a:r>
            <a:br>
              <a:rPr lang="hu-HU" sz="2400" b="1" smtClean="0">
                <a:solidFill>
                  <a:srgbClr val="0070C0"/>
                </a:solidFill>
                <a:latin typeface="Courier New" panose="02070309020205020404" pitchFamily="49" charset="0"/>
                <a:cs typeface="Courier New" panose="02070309020205020404" pitchFamily="49" charset="0"/>
              </a:rPr>
            </a:br>
            <a:r>
              <a:rPr lang="hu-HU" sz="2400" b="1" smtClean="0">
                <a:solidFill>
                  <a:srgbClr val="0070C0"/>
                </a:solidFill>
                <a:latin typeface="Courier New" panose="02070309020205020404" pitchFamily="49" charset="0"/>
                <a:cs typeface="Courier New" panose="02070309020205020404" pitchFamily="49" charset="0"/>
              </a:rPr>
              <a:t>	padding: 25px;</a:t>
            </a:r>
            <a:br>
              <a:rPr lang="hu-HU" sz="2400" b="1" smtClean="0">
                <a:solidFill>
                  <a:srgbClr val="0070C0"/>
                </a:solidFill>
                <a:latin typeface="Courier New" panose="02070309020205020404" pitchFamily="49" charset="0"/>
                <a:cs typeface="Courier New" panose="02070309020205020404" pitchFamily="49" charset="0"/>
              </a:rPr>
            </a:br>
            <a:r>
              <a:rPr lang="hu-HU" sz="2400" b="1" smtClean="0">
                <a:solidFill>
                  <a:srgbClr val="0070C0"/>
                </a:solidFill>
                <a:latin typeface="Courier New" panose="02070309020205020404" pitchFamily="49" charset="0"/>
                <a:cs typeface="Courier New" panose="02070309020205020404" pitchFamily="49" charset="0"/>
              </a:rPr>
              <a:t>	background-color: lightblue;}</a:t>
            </a:r>
          </a:p>
          <a:p>
            <a:pPr marL="0" indent="0">
              <a:buNone/>
            </a:pPr>
            <a:endParaRPr lang="hu-HU" sz="2600" i="1" smtClean="0"/>
          </a:p>
        </p:txBody>
      </p:sp>
      <p:sp>
        <p:nvSpPr>
          <p:cNvPr id="4" name="Dia számának helye 3"/>
          <p:cNvSpPr>
            <a:spLocks noGrp="1"/>
          </p:cNvSpPr>
          <p:nvPr>
            <p:ph type="sldNum" sz="quarter" idx="12"/>
          </p:nvPr>
        </p:nvSpPr>
        <p:spPr/>
        <p:txBody>
          <a:bodyPr/>
          <a:lstStyle/>
          <a:p>
            <a:fld id="{4DC61DD4-7DED-4AA4-9E5A-5F7D420479A6}" type="slidenum">
              <a:rPr lang="hu-HU" smtClean="0"/>
              <a:pPr/>
              <a:t>22</a:t>
            </a:fld>
            <a:endParaRPr lang="hu-HU" dirty="0"/>
          </a:p>
        </p:txBody>
      </p:sp>
      <p:pic>
        <p:nvPicPr>
          <p:cNvPr id="5" name="Kép 4"/>
          <p:cNvPicPr>
            <a:picLocks noChangeAspect="1"/>
          </p:cNvPicPr>
          <p:nvPr/>
        </p:nvPicPr>
        <p:blipFill rotWithShape="1">
          <a:blip r:embed="rId2"/>
          <a:srcRect l="50415" t="31553" r="22925" b="42246"/>
          <a:stretch/>
        </p:blipFill>
        <p:spPr bwMode="auto">
          <a:xfrm>
            <a:off x="5004048" y="1988840"/>
            <a:ext cx="3936207" cy="2174844"/>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714514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smtClean="0"/>
              <a:t>3. A belső margó (folyt)</a:t>
            </a:r>
            <a:endParaRPr lang="hu-HU"/>
          </a:p>
        </p:txBody>
      </p:sp>
      <p:sp>
        <p:nvSpPr>
          <p:cNvPr id="3" name="Tartalom helye 2"/>
          <p:cNvSpPr>
            <a:spLocks noGrp="1"/>
          </p:cNvSpPr>
          <p:nvPr>
            <p:ph idx="1"/>
          </p:nvPr>
        </p:nvSpPr>
        <p:spPr>
          <a:xfrm>
            <a:off x="1331640" y="1428736"/>
            <a:ext cx="7812360" cy="5429264"/>
          </a:xfrm>
        </p:spPr>
        <p:txBody>
          <a:bodyPr>
            <a:normAutofit/>
          </a:bodyPr>
          <a:lstStyle/>
          <a:p>
            <a:pPr marL="0" indent="0">
              <a:buNone/>
            </a:pPr>
            <a:r>
              <a:rPr lang="hu-HU"/>
              <a:t>A dobozméret </a:t>
            </a:r>
            <a:r>
              <a:rPr lang="hu-HU" smtClean="0"/>
              <a:t>tulajdon-</a:t>
            </a:r>
            <a:br>
              <a:rPr lang="hu-HU" smtClean="0"/>
            </a:br>
            <a:r>
              <a:rPr lang="hu-HU" smtClean="0"/>
              <a:t>donság (</a:t>
            </a:r>
            <a:r>
              <a:rPr lang="hu-HU" b="1" i="1" smtClean="0">
                <a:solidFill>
                  <a:srgbClr val="FF0000"/>
                </a:solidFill>
              </a:rPr>
              <a:t>box-sizing</a:t>
            </a:r>
            <a:r>
              <a:rPr lang="hu-HU" smtClean="0"/>
              <a:t>)</a:t>
            </a:r>
            <a:br>
              <a:rPr lang="hu-HU" smtClean="0"/>
            </a:br>
            <a:r>
              <a:rPr lang="hu-HU" smtClean="0"/>
              <a:t>meghatározza</a:t>
            </a:r>
            <a:r>
              <a:rPr lang="hu-HU"/>
              <a:t>, </a:t>
            </a:r>
            <a:r>
              <a:rPr lang="hu-HU" smtClean="0"/>
              <a:t>hogy</a:t>
            </a:r>
            <a:br>
              <a:rPr lang="hu-HU" smtClean="0"/>
            </a:br>
            <a:r>
              <a:rPr lang="hu-HU" smtClean="0"/>
              <a:t>hogyan </a:t>
            </a:r>
            <a:r>
              <a:rPr lang="hu-HU"/>
              <a:t>kell </a:t>
            </a:r>
            <a:r>
              <a:rPr lang="hu-HU" smtClean="0"/>
              <a:t>kiszámítani</a:t>
            </a:r>
            <a:br>
              <a:rPr lang="hu-HU" smtClean="0"/>
            </a:br>
            <a:r>
              <a:rPr lang="hu-HU" smtClean="0"/>
              <a:t>egy </a:t>
            </a:r>
            <a:r>
              <a:rPr lang="hu-HU"/>
              <a:t>elem </a:t>
            </a:r>
            <a:r>
              <a:rPr lang="hu-HU" smtClean="0"/>
              <a:t>szélességét</a:t>
            </a:r>
            <a:br>
              <a:rPr lang="hu-HU" smtClean="0"/>
            </a:br>
            <a:r>
              <a:rPr lang="hu-HU" smtClean="0"/>
              <a:t>és </a:t>
            </a:r>
            <a:r>
              <a:rPr lang="hu-HU"/>
              <a:t>magasságát: </a:t>
            </a:r>
            <a:r>
              <a:rPr lang="hu-HU" smtClean="0"/>
              <a:t>legyen</a:t>
            </a:r>
            <a:br>
              <a:rPr lang="hu-HU" smtClean="0"/>
            </a:br>
            <a:r>
              <a:rPr lang="hu-HU" smtClean="0"/>
              <a:t>szó bélésről és határok-</a:t>
            </a:r>
            <a:br>
              <a:rPr lang="hu-HU" smtClean="0"/>
            </a:br>
            <a:r>
              <a:rPr lang="hu-HU" smtClean="0"/>
              <a:t>ról </a:t>
            </a:r>
            <a:r>
              <a:rPr lang="hu-HU"/>
              <a:t>vagy </a:t>
            </a:r>
            <a:r>
              <a:rPr lang="hu-HU" smtClean="0"/>
              <a:t>sem</a:t>
            </a:r>
            <a:r>
              <a:rPr lang="hu-HU" i="1" smtClean="0"/>
              <a:t>.</a:t>
            </a:r>
            <a:endParaRPr lang="hu-HU" sz="2400" b="1">
              <a:solidFill>
                <a:srgbClr val="0070C0"/>
              </a:solidFill>
              <a:latin typeface="Courier New" panose="02070309020205020404" pitchFamily="49" charset="0"/>
              <a:cs typeface="Courier New" panose="02070309020205020404" pitchFamily="49" charset="0"/>
            </a:endParaRPr>
          </a:p>
          <a:p>
            <a:pPr marL="274638" indent="-274638">
              <a:spcBef>
                <a:spcPts val="600"/>
              </a:spcBef>
            </a:pPr>
            <a:r>
              <a:rPr lang="hu-HU" sz="2800" b="1" i="1" smtClean="0"/>
              <a:t>content-box</a:t>
            </a:r>
            <a:r>
              <a:rPr lang="hu-HU" sz="2800" smtClean="0"/>
              <a:t> (alapbeállítás):</a:t>
            </a:r>
            <a:r>
              <a:rPr lang="hu-HU" sz="2400" smtClean="0"/>
              <a:t> nem számítja</a:t>
            </a:r>
            <a:endParaRPr lang="hu-HU" sz="2800" smtClean="0"/>
          </a:p>
          <a:p>
            <a:pPr marL="274638" indent="-274638">
              <a:spcBef>
                <a:spcPts val="600"/>
              </a:spcBef>
            </a:pPr>
            <a:r>
              <a:rPr lang="hu-HU" sz="2800" b="1" i="1" smtClean="0"/>
              <a:t>border-box</a:t>
            </a:r>
            <a:r>
              <a:rPr lang="hu-HU" sz="2800" smtClean="0"/>
              <a:t>: </a:t>
            </a:r>
            <a:r>
              <a:rPr lang="hu-HU" sz="2400" smtClean="0"/>
              <a:t>a béléseket beleszámítja a méretekbe</a:t>
            </a:r>
          </a:p>
          <a:p>
            <a:pPr marL="274638" indent="-274638">
              <a:spcBef>
                <a:spcPts val="600"/>
              </a:spcBef>
            </a:pPr>
            <a:r>
              <a:rPr lang="hu-HU" sz="2800" b="1" i="1" smtClean="0"/>
              <a:t>inherit</a:t>
            </a:r>
            <a:r>
              <a:rPr lang="hu-HU" sz="2800" smtClean="0"/>
              <a:t>: </a:t>
            </a:r>
            <a:r>
              <a:rPr lang="hu-HU" sz="2400" smtClean="0"/>
              <a:t>örökölt</a:t>
            </a:r>
            <a:endParaRPr lang="hu-HU" sz="2800" smtClean="0"/>
          </a:p>
        </p:txBody>
      </p:sp>
      <p:sp>
        <p:nvSpPr>
          <p:cNvPr id="4" name="Dia számának helye 3"/>
          <p:cNvSpPr>
            <a:spLocks noGrp="1"/>
          </p:cNvSpPr>
          <p:nvPr>
            <p:ph type="sldNum" sz="quarter" idx="12"/>
          </p:nvPr>
        </p:nvSpPr>
        <p:spPr/>
        <p:txBody>
          <a:bodyPr/>
          <a:lstStyle/>
          <a:p>
            <a:fld id="{4DC61DD4-7DED-4AA4-9E5A-5F7D420479A6}" type="slidenum">
              <a:rPr lang="hu-HU" smtClean="0"/>
              <a:pPr/>
              <a:t>23</a:t>
            </a:fld>
            <a:endParaRPr lang="hu-HU" dirty="0"/>
          </a:p>
        </p:txBody>
      </p:sp>
      <p:pic>
        <p:nvPicPr>
          <p:cNvPr id="6" name="Kép 5"/>
          <p:cNvPicPr>
            <a:picLocks noChangeAspect="1"/>
          </p:cNvPicPr>
          <p:nvPr/>
        </p:nvPicPr>
        <p:blipFill rotWithShape="1">
          <a:blip r:embed="rId2"/>
          <a:srcRect l="50519" t="31737" r="22925" b="24163"/>
          <a:stretch/>
        </p:blipFill>
        <p:spPr bwMode="auto">
          <a:xfrm>
            <a:off x="5647820" y="1628800"/>
            <a:ext cx="3329915" cy="3108750"/>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609093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smtClean="0"/>
              <a:t>4. A szegélyezés</a:t>
            </a:r>
            <a:endParaRPr lang="hu-HU"/>
          </a:p>
        </p:txBody>
      </p:sp>
      <p:sp>
        <p:nvSpPr>
          <p:cNvPr id="3" name="Tartalom helye 2"/>
          <p:cNvSpPr>
            <a:spLocks noGrp="1"/>
          </p:cNvSpPr>
          <p:nvPr>
            <p:ph idx="1"/>
          </p:nvPr>
        </p:nvSpPr>
        <p:spPr>
          <a:xfrm>
            <a:off x="1331640" y="1428736"/>
            <a:ext cx="7812360" cy="5429264"/>
          </a:xfrm>
        </p:spPr>
        <p:txBody>
          <a:bodyPr>
            <a:normAutofit/>
          </a:bodyPr>
          <a:lstStyle/>
          <a:p>
            <a:pPr marL="0" indent="0">
              <a:spcBef>
                <a:spcPts val="0"/>
              </a:spcBef>
              <a:buNone/>
            </a:pPr>
            <a:r>
              <a:rPr lang="hu-HU" smtClean="0"/>
              <a:t>A szegély (</a:t>
            </a:r>
            <a:r>
              <a:rPr lang="hu-HU" b="1" i="1" smtClean="0"/>
              <a:t>border</a:t>
            </a:r>
            <a:r>
              <a:rPr lang="hu-HU" smtClean="0"/>
              <a:t>) tulajdonsággal</a:t>
            </a:r>
            <a:br>
              <a:rPr lang="hu-HU" smtClean="0"/>
            </a:br>
            <a:r>
              <a:rPr lang="hu-HU" b="1" smtClean="0"/>
              <a:t>a </a:t>
            </a:r>
            <a:r>
              <a:rPr lang="hu-HU" b="1"/>
              <a:t>megjelenített tartalom és </a:t>
            </a:r>
            <a:r>
              <a:rPr lang="hu-HU" b="1" smtClean="0"/>
              <a:t>bélésének együttese köré keretet </a:t>
            </a:r>
            <a:r>
              <a:rPr lang="hu-HU" smtClean="0"/>
              <a:t>helyezhetünk el.</a:t>
            </a:r>
          </a:p>
          <a:p>
            <a:pPr marL="0" indent="0">
              <a:spcBef>
                <a:spcPts val="1800"/>
              </a:spcBef>
              <a:buNone/>
            </a:pPr>
            <a:r>
              <a:rPr lang="hu-HU" u="sng" smtClean="0"/>
              <a:t>A szegélyt alkothatja</a:t>
            </a:r>
          </a:p>
          <a:p>
            <a:pPr>
              <a:spcBef>
                <a:spcPts val="600"/>
              </a:spcBef>
            </a:pPr>
            <a:r>
              <a:rPr lang="hu-HU" smtClean="0"/>
              <a:t>előre meghatározott stílusú </a:t>
            </a:r>
            <a:r>
              <a:rPr lang="hu-HU" b="1" smtClean="0"/>
              <a:t>vonal</a:t>
            </a:r>
          </a:p>
          <a:p>
            <a:pPr>
              <a:spcBef>
                <a:spcPts val="600"/>
              </a:spcBef>
            </a:pPr>
            <a:r>
              <a:rPr lang="hu-HU" smtClean="0"/>
              <a:t>vagy szabadon választott </a:t>
            </a:r>
            <a:r>
              <a:rPr lang="hu-HU" b="1" smtClean="0"/>
              <a:t>kép részlete</a:t>
            </a:r>
            <a:r>
              <a:rPr lang="hu-HU" smtClean="0"/>
              <a:t>.</a:t>
            </a:r>
          </a:p>
          <a:p>
            <a:pPr marL="0" indent="0">
              <a:spcBef>
                <a:spcPts val="1200"/>
              </a:spcBef>
              <a:spcAft>
                <a:spcPts val="1200"/>
              </a:spcAft>
              <a:buNone/>
            </a:pPr>
            <a:r>
              <a:rPr lang="hu-HU" b="1" smtClean="0"/>
              <a:t>Számos tulajdonságukat lehet beállítani.</a:t>
            </a:r>
          </a:p>
          <a:p>
            <a:pPr marL="0" indent="0">
              <a:spcBef>
                <a:spcPts val="600"/>
              </a:spcBef>
              <a:buNone/>
            </a:pPr>
            <a:r>
              <a:rPr lang="hu-HU" sz="2800" i="1" smtClean="0"/>
              <a:t>A szegély a háttér elé </a:t>
            </a:r>
            <a:r>
              <a:rPr lang="hu-HU" sz="2800" smtClean="0"/>
              <a:t>(ha van háttérszín vagy háttérkép megadva)</a:t>
            </a:r>
            <a:r>
              <a:rPr lang="hu-HU" sz="2800" i="1" smtClean="0"/>
              <a:t>, de a tartalom mögé kerül</a:t>
            </a:r>
            <a:r>
              <a:rPr lang="hu-HU" sz="2800" smtClean="0"/>
              <a:t> (ha átfedés van a szegély és a tartalom között).</a:t>
            </a:r>
          </a:p>
        </p:txBody>
      </p:sp>
      <p:sp>
        <p:nvSpPr>
          <p:cNvPr id="4" name="Dia számának helye 3"/>
          <p:cNvSpPr>
            <a:spLocks noGrp="1"/>
          </p:cNvSpPr>
          <p:nvPr>
            <p:ph type="sldNum" sz="quarter" idx="12"/>
          </p:nvPr>
        </p:nvSpPr>
        <p:spPr/>
        <p:txBody>
          <a:bodyPr/>
          <a:lstStyle/>
          <a:p>
            <a:fld id="{4DC61DD4-7DED-4AA4-9E5A-5F7D420479A6}" type="slidenum">
              <a:rPr lang="hu-HU" smtClean="0"/>
              <a:pPr/>
              <a:t>24</a:t>
            </a:fld>
            <a:endParaRPr lang="hu-HU" dirty="0"/>
          </a:p>
        </p:txBody>
      </p:sp>
    </p:spTree>
    <p:extLst>
      <p:ext uri="{BB962C8B-B14F-4D97-AF65-F5344CB8AC3E}">
        <p14:creationId xmlns:p14="http://schemas.microsoft.com/office/powerpoint/2010/main" val="12565560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smtClean="0"/>
              <a:t>4. A szegélyezés (folyt)</a:t>
            </a:r>
            <a:endParaRPr lang="hu-HU"/>
          </a:p>
        </p:txBody>
      </p:sp>
      <p:sp>
        <p:nvSpPr>
          <p:cNvPr id="3" name="Tartalom helye 2"/>
          <p:cNvSpPr>
            <a:spLocks noGrp="1"/>
          </p:cNvSpPr>
          <p:nvPr>
            <p:ph idx="1"/>
          </p:nvPr>
        </p:nvSpPr>
        <p:spPr>
          <a:xfrm>
            <a:off x="1331640" y="1428736"/>
            <a:ext cx="7812360" cy="5429264"/>
          </a:xfrm>
        </p:spPr>
        <p:txBody>
          <a:bodyPr>
            <a:normAutofit lnSpcReduction="10000"/>
          </a:bodyPr>
          <a:lstStyle/>
          <a:p>
            <a:pPr marL="0" indent="0">
              <a:buNone/>
            </a:pPr>
            <a:r>
              <a:rPr lang="hu-HU" b="1" smtClean="0"/>
              <a:t>A szegélyek kialakítása és elhelyezése az elemi dobozmodell alapján történik</a:t>
            </a:r>
            <a:r>
              <a:rPr lang="hu-HU" smtClean="0"/>
              <a:t>, azaz a doboz 4 szegélyének a tulajdonságai külön-külön is megadhatók.</a:t>
            </a:r>
          </a:p>
          <a:p>
            <a:pPr marL="0" indent="0">
              <a:buNone/>
            </a:pPr>
            <a:r>
              <a:rPr lang="hu-HU" sz="2800" u="sng" smtClean="0"/>
              <a:t>A szegélyek tulajdonságai</a:t>
            </a:r>
            <a:r>
              <a:rPr lang="hu-HU" sz="2800" smtClean="0"/>
              <a:t>:</a:t>
            </a:r>
          </a:p>
          <a:p>
            <a:r>
              <a:rPr lang="hu-HU" sz="2800" b="1" smtClean="0">
                <a:solidFill>
                  <a:srgbClr val="FF0000"/>
                </a:solidFill>
              </a:rPr>
              <a:t>border-style</a:t>
            </a:r>
            <a:r>
              <a:rPr lang="hu-HU" sz="2800" smtClean="0"/>
              <a:t> = a szegély stílusa</a:t>
            </a:r>
            <a:br>
              <a:rPr lang="hu-HU" sz="2800" smtClean="0"/>
            </a:br>
            <a:r>
              <a:rPr lang="hu-HU" sz="2400" i="1" smtClean="0"/>
              <a:t>(border-top-style, border-right-style, …)</a:t>
            </a:r>
          </a:p>
          <a:p>
            <a:r>
              <a:rPr lang="hu-HU" sz="2800" b="1" smtClean="0">
                <a:solidFill>
                  <a:srgbClr val="FF0000"/>
                </a:solidFill>
              </a:rPr>
              <a:t>border-color</a:t>
            </a:r>
            <a:r>
              <a:rPr lang="hu-HU" sz="2800" smtClean="0"/>
              <a:t> = a szegély színe</a:t>
            </a:r>
            <a:br>
              <a:rPr lang="hu-HU" sz="2800" smtClean="0"/>
            </a:br>
            <a:r>
              <a:rPr lang="hu-HU" sz="2400" i="1" smtClean="0"/>
              <a:t>(border-left-color, border-bottom-color, …)</a:t>
            </a:r>
          </a:p>
          <a:p>
            <a:r>
              <a:rPr lang="hu-HU" sz="2800" b="1" smtClean="0">
                <a:solidFill>
                  <a:srgbClr val="FF0000"/>
                </a:solidFill>
              </a:rPr>
              <a:t>border-width</a:t>
            </a:r>
            <a:r>
              <a:rPr lang="hu-HU" sz="2800" smtClean="0"/>
              <a:t> = a szegély vastagsága</a:t>
            </a:r>
            <a:br>
              <a:rPr lang="hu-HU" sz="2800" smtClean="0"/>
            </a:br>
            <a:r>
              <a:rPr lang="hu-HU" sz="2400" i="1" smtClean="0"/>
              <a:t>(border-bottom-width, border-top-width…)</a:t>
            </a:r>
          </a:p>
          <a:p>
            <a:pPr marL="0" indent="0">
              <a:spcBef>
                <a:spcPts val="1200"/>
              </a:spcBef>
              <a:buNone/>
            </a:pPr>
            <a:r>
              <a:rPr lang="hu-HU" sz="2800" smtClean="0"/>
              <a:t>összevont alakban: </a:t>
            </a:r>
            <a:r>
              <a:rPr lang="hu-HU" sz="2800" b="1" smtClean="0">
                <a:solidFill>
                  <a:srgbClr val="FF0000"/>
                </a:solidFill>
              </a:rPr>
              <a:t>border </a:t>
            </a:r>
            <a:r>
              <a:rPr lang="hu-HU" sz="2400" i="1" smtClean="0"/>
              <a:t>(stílus, szín, vastagság)</a:t>
            </a:r>
          </a:p>
        </p:txBody>
      </p:sp>
      <p:sp>
        <p:nvSpPr>
          <p:cNvPr id="4" name="Dia számának helye 3"/>
          <p:cNvSpPr>
            <a:spLocks noGrp="1"/>
          </p:cNvSpPr>
          <p:nvPr>
            <p:ph type="sldNum" sz="quarter" idx="12"/>
          </p:nvPr>
        </p:nvSpPr>
        <p:spPr/>
        <p:txBody>
          <a:bodyPr/>
          <a:lstStyle/>
          <a:p>
            <a:fld id="{4DC61DD4-7DED-4AA4-9E5A-5F7D420479A6}" type="slidenum">
              <a:rPr lang="hu-HU" smtClean="0"/>
              <a:pPr/>
              <a:t>25</a:t>
            </a:fld>
            <a:endParaRPr lang="hu-HU" dirty="0"/>
          </a:p>
        </p:txBody>
      </p:sp>
    </p:spTree>
    <p:extLst>
      <p:ext uri="{BB962C8B-B14F-4D97-AF65-F5344CB8AC3E}">
        <p14:creationId xmlns:p14="http://schemas.microsoft.com/office/powerpoint/2010/main" val="37106054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smtClean="0"/>
              <a:t>4.1. A szegély stílusa</a:t>
            </a:r>
            <a:endParaRPr lang="hu-HU"/>
          </a:p>
        </p:txBody>
      </p:sp>
      <p:sp>
        <p:nvSpPr>
          <p:cNvPr id="3" name="Tartalom helye 2"/>
          <p:cNvSpPr>
            <a:spLocks noGrp="1"/>
          </p:cNvSpPr>
          <p:nvPr>
            <p:ph idx="1"/>
          </p:nvPr>
        </p:nvSpPr>
        <p:spPr>
          <a:xfrm>
            <a:off x="1331640" y="1268760"/>
            <a:ext cx="7812360" cy="5589240"/>
          </a:xfrm>
        </p:spPr>
        <p:txBody>
          <a:bodyPr>
            <a:normAutofit/>
          </a:bodyPr>
          <a:lstStyle/>
          <a:p>
            <a:pPr marL="0" indent="0" algn="ctr">
              <a:spcBef>
                <a:spcPts val="0"/>
              </a:spcBef>
              <a:buNone/>
            </a:pPr>
            <a:r>
              <a:rPr lang="hu-HU" sz="2800" b="1" smtClean="0">
                <a:solidFill>
                  <a:srgbClr val="FF0000"/>
                </a:solidFill>
                <a:latin typeface="Courier New" panose="02070309020205020404" pitchFamily="49" charset="0"/>
                <a:cs typeface="Courier New" panose="02070309020205020404" pitchFamily="49" charset="0"/>
              </a:rPr>
              <a:t>kijelölő { border-style: …; }</a:t>
            </a:r>
          </a:p>
          <a:p>
            <a:pPr marL="0" indent="0" algn="ctr">
              <a:spcBef>
                <a:spcPts val="30600"/>
              </a:spcBef>
              <a:buNone/>
            </a:pPr>
            <a:r>
              <a:rPr lang="hu-HU" sz="2600" b="1">
                <a:solidFill>
                  <a:srgbClr val="0070C0"/>
                </a:solidFill>
                <a:latin typeface="Courier New" panose="02070309020205020404" pitchFamily="49" charset="0"/>
                <a:cs typeface="Courier New" panose="02070309020205020404" pitchFamily="49" charset="0"/>
              </a:rPr>
              <a:t>.</a:t>
            </a:r>
            <a:r>
              <a:rPr lang="hu-HU" sz="2600" b="1" smtClean="0">
                <a:solidFill>
                  <a:srgbClr val="0070C0"/>
                </a:solidFill>
                <a:latin typeface="Courier New" panose="02070309020205020404" pitchFamily="49" charset="0"/>
                <a:cs typeface="Courier New" panose="02070309020205020404" pitchFamily="49" charset="0"/>
              </a:rPr>
              <a:t>lent { border-bottom-style: double; }</a:t>
            </a:r>
          </a:p>
          <a:p>
            <a:pPr marL="0" indent="0" algn="ctr">
              <a:spcBef>
                <a:spcPts val="600"/>
              </a:spcBef>
              <a:buNone/>
            </a:pPr>
            <a:r>
              <a:rPr lang="hu-HU" sz="2600" b="1" smtClean="0">
                <a:solidFill>
                  <a:srgbClr val="0070C0"/>
                </a:solidFill>
                <a:latin typeface="Courier New" panose="02070309020205020404" pitchFamily="49" charset="0"/>
                <a:cs typeface="Courier New" panose="02070309020205020404" pitchFamily="49" charset="0"/>
              </a:rPr>
              <a:t>.kiemelt { border-style: outset; }</a:t>
            </a:r>
          </a:p>
        </p:txBody>
      </p:sp>
      <p:sp>
        <p:nvSpPr>
          <p:cNvPr id="4" name="Dia számának helye 3"/>
          <p:cNvSpPr>
            <a:spLocks noGrp="1"/>
          </p:cNvSpPr>
          <p:nvPr>
            <p:ph type="sldNum" sz="quarter" idx="12"/>
          </p:nvPr>
        </p:nvSpPr>
        <p:spPr/>
        <p:txBody>
          <a:bodyPr/>
          <a:lstStyle/>
          <a:p>
            <a:fld id="{4DC61DD4-7DED-4AA4-9E5A-5F7D420479A6}" type="slidenum">
              <a:rPr lang="hu-HU" smtClean="0"/>
              <a:pPr/>
              <a:t>26</a:t>
            </a:fld>
            <a:endParaRPr lang="hu-HU" dirty="0"/>
          </a:p>
        </p:txBody>
      </p:sp>
      <p:pic>
        <p:nvPicPr>
          <p:cNvPr id="5" name="Kép 4"/>
          <p:cNvPicPr>
            <a:picLocks noChangeAspect="1"/>
          </p:cNvPicPr>
          <p:nvPr/>
        </p:nvPicPr>
        <p:blipFill rotWithShape="1">
          <a:blip r:embed="rId2"/>
          <a:srcRect l="22095" t="33029" r="23236" b="10878"/>
          <a:stretch/>
        </p:blipFill>
        <p:spPr bwMode="auto">
          <a:xfrm>
            <a:off x="2123728" y="1844824"/>
            <a:ext cx="6145975" cy="35450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271786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smtClean="0"/>
              <a:t>4.1. A szegély stílusa (folyt)</a:t>
            </a:r>
            <a:endParaRPr lang="hu-HU"/>
          </a:p>
        </p:txBody>
      </p:sp>
      <p:sp>
        <p:nvSpPr>
          <p:cNvPr id="3" name="Tartalom helye 2"/>
          <p:cNvSpPr>
            <a:spLocks noGrp="1"/>
          </p:cNvSpPr>
          <p:nvPr>
            <p:ph idx="1"/>
          </p:nvPr>
        </p:nvSpPr>
        <p:spPr>
          <a:xfrm>
            <a:off x="1331640" y="1412776"/>
            <a:ext cx="7812360" cy="5445224"/>
          </a:xfrm>
        </p:spPr>
        <p:txBody>
          <a:bodyPr>
            <a:normAutofit/>
          </a:bodyPr>
          <a:lstStyle/>
          <a:p>
            <a:pPr marL="0" indent="0">
              <a:spcBef>
                <a:spcPts val="0"/>
              </a:spcBef>
              <a:buNone/>
            </a:pPr>
            <a:r>
              <a:rPr lang="hu-HU" smtClean="0"/>
              <a:t>A négy oldalra vonatkozó egyedi beállítást</a:t>
            </a:r>
            <a:br>
              <a:rPr lang="hu-HU" smtClean="0"/>
            </a:br>
            <a:r>
              <a:rPr lang="hu-HU" smtClean="0"/>
              <a:t>az összevont alakkal is megadhatjuk:</a:t>
            </a:r>
          </a:p>
          <a:p>
            <a:pPr>
              <a:spcBef>
                <a:spcPts val="1800"/>
              </a:spcBef>
            </a:pPr>
            <a:r>
              <a:rPr lang="hu-HU" sz="2800" b="1" i="1" smtClean="0"/>
              <a:t>egy értékkel </a:t>
            </a:r>
            <a:r>
              <a:rPr lang="hu-HU" sz="2800" smtClean="0"/>
              <a:t>(mindenütt azonos)</a:t>
            </a:r>
          </a:p>
          <a:p>
            <a:pPr marL="0" indent="0" algn="ctr">
              <a:spcBef>
                <a:spcPts val="600"/>
              </a:spcBef>
              <a:buNone/>
            </a:pPr>
            <a:r>
              <a:rPr lang="hu-HU" sz="2600" b="1" smtClean="0">
                <a:solidFill>
                  <a:srgbClr val="0070C0"/>
                </a:solidFill>
                <a:latin typeface="Courier New" panose="02070309020205020404" pitchFamily="49" charset="0"/>
                <a:cs typeface="Courier New" panose="02070309020205020404" pitchFamily="49" charset="0"/>
              </a:rPr>
              <a:t>#keret { border-style: solid; }</a:t>
            </a:r>
          </a:p>
          <a:p>
            <a:pPr marL="0" indent="0" algn="ctr">
              <a:spcBef>
                <a:spcPts val="600"/>
              </a:spcBef>
              <a:buNone/>
            </a:pPr>
            <a:endParaRPr lang="hu-HU" sz="2600" b="1" smtClean="0">
              <a:solidFill>
                <a:srgbClr val="0070C0"/>
              </a:solidFill>
              <a:latin typeface="Courier New" panose="02070309020205020404" pitchFamily="49" charset="0"/>
              <a:cs typeface="Courier New" panose="02070309020205020404" pitchFamily="49" charset="0"/>
            </a:endParaRPr>
          </a:p>
          <a:p>
            <a:pPr>
              <a:spcBef>
                <a:spcPts val="3000"/>
              </a:spcBef>
            </a:pPr>
            <a:r>
              <a:rPr lang="hu-HU" sz="2800" b="1" i="1" smtClean="0"/>
              <a:t>két értékkel </a:t>
            </a:r>
            <a:r>
              <a:rPr lang="hu-HU" sz="2800" smtClean="0"/>
              <a:t>(alsó-felső és bal/jobb azonos)</a:t>
            </a:r>
            <a:endParaRPr lang="hu-HU" sz="2800"/>
          </a:p>
          <a:p>
            <a:pPr marL="0" indent="0" algn="ctr">
              <a:spcBef>
                <a:spcPts val="600"/>
              </a:spcBef>
              <a:buNone/>
            </a:pPr>
            <a:r>
              <a:rPr lang="hu-HU" sz="2600" b="1" smtClean="0">
                <a:solidFill>
                  <a:srgbClr val="0070C0"/>
                </a:solidFill>
                <a:latin typeface="Courier New" panose="02070309020205020404" pitchFamily="49" charset="0"/>
                <a:cs typeface="Courier New" panose="02070309020205020404" pitchFamily="49" charset="0"/>
              </a:rPr>
              <a:t>#ket </a:t>
            </a:r>
            <a:r>
              <a:rPr lang="hu-HU" sz="2600" b="1">
                <a:solidFill>
                  <a:srgbClr val="0070C0"/>
                </a:solidFill>
                <a:latin typeface="Courier New" panose="02070309020205020404" pitchFamily="49" charset="0"/>
                <a:cs typeface="Courier New" panose="02070309020205020404" pitchFamily="49" charset="0"/>
              </a:rPr>
              <a:t>{ border-style: </a:t>
            </a:r>
            <a:r>
              <a:rPr lang="hu-HU" sz="2600" b="1" smtClean="0">
                <a:solidFill>
                  <a:srgbClr val="0070C0"/>
                </a:solidFill>
                <a:latin typeface="Courier New" panose="02070309020205020404" pitchFamily="49" charset="0"/>
                <a:cs typeface="Courier New" panose="02070309020205020404" pitchFamily="49" charset="0"/>
              </a:rPr>
              <a:t>dotted solid; </a:t>
            </a:r>
            <a:r>
              <a:rPr lang="hu-HU" sz="2600" b="1">
                <a:solidFill>
                  <a:srgbClr val="0070C0"/>
                </a:solidFill>
                <a:latin typeface="Courier New" panose="02070309020205020404" pitchFamily="49" charset="0"/>
                <a:cs typeface="Courier New" panose="02070309020205020404" pitchFamily="49" charset="0"/>
              </a:rPr>
              <a:t>}</a:t>
            </a:r>
          </a:p>
          <a:p>
            <a:pPr marL="0" indent="0" algn="ctr">
              <a:spcBef>
                <a:spcPts val="600"/>
              </a:spcBef>
              <a:buNone/>
            </a:pPr>
            <a:endParaRPr lang="hu-HU" sz="2600" b="1">
              <a:solidFill>
                <a:srgbClr val="0070C0"/>
              </a:solidFill>
              <a:latin typeface="Courier New" panose="02070309020205020404" pitchFamily="49" charset="0"/>
              <a:cs typeface="Courier New" panose="02070309020205020404" pitchFamily="49" charset="0"/>
            </a:endParaRPr>
          </a:p>
          <a:p>
            <a:pPr marL="0" indent="0" algn="ctr">
              <a:spcBef>
                <a:spcPts val="600"/>
              </a:spcBef>
              <a:buNone/>
            </a:pPr>
            <a:endParaRPr lang="hu-HU" sz="2600" b="1">
              <a:solidFill>
                <a:srgbClr val="0070C0"/>
              </a:solidFill>
              <a:latin typeface="Courier New" panose="02070309020205020404" pitchFamily="49" charset="0"/>
              <a:cs typeface="Courier New" panose="02070309020205020404" pitchFamily="49" charset="0"/>
            </a:endParaRPr>
          </a:p>
          <a:p>
            <a:pPr marL="0" indent="0" algn="ctr">
              <a:spcBef>
                <a:spcPts val="600"/>
              </a:spcBef>
              <a:buNone/>
            </a:pPr>
            <a:endParaRPr lang="hu-HU" sz="2600" b="1" smtClean="0">
              <a:solidFill>
                <a:srgbClr val="0070C0"/>
              </a:solidFill>
              <a:latin typeface="Courier New" panose="02070309020205020404" pitchFamily="49" charset="0"/>
              <a:cs typeface="Courier New" panose="02070309020205020404" pitchFamily="49" charset="0"/>
            </a:endParaRPr>
          </a:p>
        </p:txBody>
      </p:sp>
      <p:sp>
        <p:nvSpPr>
          <p:cNvPr id="4" name="Dia számának helye 3"/>
          <p:cNvSpPr>
            <a:spLocks noGrp="1"/>
          </p:cNvSpPr>
          <p:nvPr>
            <p:ph type="sldNum" sz="quarter" idx="12"/>
          </p:nvPr>
        </p:nvSpPr>
        <p:spPr/>
        <p:txBody>
          <a:bodyPr/>
          <a:lstStyle/>
          <a:p>
            <a:fld id="{4DC61DD4-7DED-4AA4-9E5A-5F7D420479A6}" type="slidenum">
              <a:rPr lang="hu-HU" smtClean="0"/>
              <a:pPr/>
              <a:t>27</a:t>
            </a:fld>
            <a:endParaRPr lang="hu-HU" dirty="0"/>
          </a:p>
        </p:txBody>
      </p:sp>
      <p:pic>
        <p:nvPicPr>
          <p:cNvPr id="6" name="Kép 5"/>
          <p:cNvPicPr>
            <a:picLocks noChangeAspect="1"/>
          </p:cNvPicPr>
          <p:nvPr/>
        </p:nvPicPr>
        <p:blipFill rotWithShape="1">
          <a:blip r:embed="rId2"/>
          <a:srcRect l="30498" t="59046" r="44606" b="36341"/>
          <a:stretch/>
        </p:blipFill>
        <p:spPr bwMode="auto">
          <a:xfrm>
            <a:off x="2088000" y="3528000"/>
            <a:ext cx="6324197" cy="658187"/>
          </a:xfrm>
          <a:prstGeom prst="rect">
            <a:avLst/>
          </a:prstGeom>
          <a:ln>
            <a:noFill/>
          </a:ln>
          <a:extLst>
            <a:ext uri="{53640926-AAD7-44D8-BBD7-CCE9431645EC}">
              <a14:shadowObscured xmlns:a14="http://schemas.microsoft.com/office/drawing/2010/main"/>
            </a:ext>
          </a:extLst>
        </p:spPr>
      </p:pic>
      <p:pic>
        <p:nvPicPr>
          <p:cNvPr id="7" name="Kép 6"/>
          <p:cNvPicPr>
            <a:picLocks noChangeAspect="1"/>
          </p:cNvPicPr>
          <p:nvPr/>
        </p:nvPicPr>
        <p:blipFill rotWithShape="1">
          <a:blip r:embed="rId3"/>
          <a:srcRect l="30498" t="35242" r="43361" b="56823"/>
          <a:stretch/>
        </p:blipFill>
        <p:spPr bwMode="auto">
          <a:xfrm>
            <a:off x="2128181" y="5301208"/>
            <a:ext cx="6300000" cy="10734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446763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4.1. A szegély stílusa (folyt)</a:t>
            </a:r>
          </a:p>
        </p:txBody>
      </p:sp>
      <p:sp>
        <p:nvSpPr>
          <p:cNvPr id="3" name="Tartalom helye 2"/>
          <p:cNvSpPr>
            <a:spLocks noGrp="1"/>
          </p:cNvSpPr>
          <p:nvPr>
            <p:ph idx="1"/>
          </p:nvPr>
        </p:nvSpPr>
        <p:spPr>
          <a:xfrm>
            <a:off x="1331640" y="1412776"/>
            <a:ext cx="7812360" cy="5445224"/>
          </a:xfrm>
        </p:spPr>
        <p:txBody>
          <a:bodyPr>
            <a:normAutofit/>
          </a:bodyPr>
          <a:lstStyle/>
          <a:p>
            <a:pPr>
              <a:spcBef>
                <a:spcPts val="1800"/>
              </a:spcBef>
            </a:pPr>
            <a:r>
              <a:rPr lang="hu-HU" sz="2800" b="1" i="1" smtClean="0"/>
              <a:t>három értékkel </a:t>
            </a:r>
            <a:r>
              <a:rPr lang="hu-HU" sz="2800" smtClean="0"/>
              <a:t>(bal és jobb egyező)</a:t>
            </a:r>
          </a:p>
          <a:p>
            <a:pPr marL="352425" indent="0">
              <a:spcBef>
                <a:spcPts val="600"/>
              </a:spcBef>
              <a:buNone/>
            </a:pPr>
            <a:r>
              <a:rPr lang="hu-HU" sz="2600" b="1" smtClean="0">
                <a:solidFill>
                  <a:srgbClr val="0070C0"/>
                </a:solidFill>
                <a:latin typeface="Courier New" panose="02070309020205020404" pitchFamily="49" charset="0"/>
                <a:cs typeface="Courier New" panose="02070309020205020404" pitchFamily="49" charset="0"/>
              </a:rPr>
              <a:t>#harmas {</a:t>
            </a:r>
            <a:br>
              <a:rPr lang="hu-HU" sz="2600" b="1" smtClean="0">
                <a:solidFill>
                  <a:srgbClr val="0070C0"/>
                </a:solidFill>
                <a:latin typeface="Courier New" panose="02070309020205020404" pitchFamily="49" charset="0"/>
                <a:cs typeface="Courier New" panose="02070309020205020404" pitchFamily="49" charset="0"/>
              </a:rPr>
            </a:br>
            <a:r>
              <a:rPr lang="hu-HU" sz="2600" b="1" smtClean="0">
                <a:solidFill>
                  <a:srgbClr val="0070C0"/>
                </a:solidFill>
                <a:latin typeface="Courier New" panose="02070309020205020404" pitchFamily="49" charset="0"/>
                <a:cs typeface="Courier New" panose="02070309020205020404" pitchFamily="49" charset="0"/>
              </a:rPr>
              <a:t>border-style: double solid dotted; }</a:t>
            </a:r>
          </a:p>
          <a:p>
            <a:pPr marL="0" indent="0" algn="ctr">
              <a:spcBef>
                <a:spcPts val="600"/>
              </a:spcBef>
              <a:buNone/>
            </a:pPr>
            <a:endParaRPr lang="hu-HU" sz="2600" b="1" smtClean="0">
              <a:solidFill>
                <a:srgbClr val="0070C0"/>
              </a:solidFill>
              <a:latin typeface="Courier New" panose="02070309020205020404" pitchFamily="49" charset="0"/>
              <a:cs typeface="Courier New" panose="02070309020205020404" pitchFamily="49" charset="0"/>
            </a:endParaRPr>
          </a:p>
          <a:p>
            <a:pPr>
              <a:spcBef>
                <a:spcPts val="7200"/>
              </a:spcBef>
            </a:pPr>
            <a:r>
              <a:rPr lang="hu-HU" sz="2800" b="1" i="1" smtClean="0"/>
              <a:t>négy értékkel </a:t>
            </a:r>
            <a:r>
              <a:rPr lang="hu-HU" sz="2800" smtClean="0"/>
              <a:t>(mindegyik egyedi)</a:t>
            </a:r>
            <a:endParaRPr lang="hu-HU" sz="2800"/>
          </a:p>
          <a:p>
            <a:pPr marL="352425" indent="0">
              <a:spcBef>
                <a:spcPts val="600"/>
              </a:spcBef>
              <a:buNone/>
            </a:pPr>
            <a:r>
              <a:rPr lang="hu-HU" sz="2600" b="1" smtClean="0">
                <a:solidFill>
                  <a:srgbClr val="0070C0"/>
                </a:solidFill>
                <a:latin typeface="Courier New" panose="02070309020205020404" pitchFamily="49" charset="0"/>
                <a:cs typeface="Courier New" panose="02070309020205020404" pitchFamily="49" charset="0"/>
              </a:rPr>
              <a:t>#egyedi </a:t>
            </a:r>
            <a:r>
              <a:rPr lang="hu-HU" sz="2600" b="1">
                <a:solidFill>
                  <a:srgbClr val="0070C0"/>
                </a:solidFill>
                <a:latin typeface="Courier New" panose="02070309020205020404" pitchFamily="49" charset="0"/>
                <a:cs typeface="Courier New" panose="02070309020205020404" pitchFamily="49" charset="0"/>
              </a:rPr>
              <a:t>{ border-style</a:t>
            </a:r>
            <a:r>
              <a:rPr lang="hu-HU" sz="2600" b="1" smtClean="0">
                <a:solidFill>
                  <a:srgbClr val="0070C0"/>
                </a:solidFill>
                <a:latin typeface="Courier New" panose="02070309020205020404" pitchFamily="49" charset="0"/>
                <a:cs typeface="Courier New" panose="02070309020205020404" pitchFamily="49" charset="0"/>
              </a:rPr>
              <a:t>:</a:t>
            </a:r>
            <a:br>
              <a:rPr lang="hu-HU" sz="2600" b="1" smtClean="0">
                <a:solidFill>
                  <a:srgbClr val="0070C0"/>
                </a:solidFill>
                <a:latin typeface="Courier New" panose="02070309020205020404" pitchFamily="49" charset="0"/>
                <a:cs typeface="Courier New" panose="02070309020205020404" pitchFamily="49" charset="0"/>
              </a:rPr>
            </a:br>
            <a:r>
              <a:rPr lang="hu-HU" sz="2600" b="1" smtClean="0">
                <a:solidFill>
                  <a:srgbClr val="0070C0"/>
                </a:solidFill>
                <a:latin typeface="Courier New" panose="02070309020205020404" pitchFamily="49" charset="0"/>
                <a:cs typeface="Courier New" panose="02070309020205020404" pitchFamily="49" charset="0"/>
              </a:rPr>
              <a:t>		dashed solid dotted double; </a:t>
            </a:r>
            <a:r>
              <a:rPr lang="hu-HU" sz="2600" b="1">
                <a:solidFill>
                  <a:srgbClr val="0070C0"/>
                </a:solidFill>
                <a:latin typeface="Courier New" panose="02070309020205020404" pitchFamily="49" charset="0"/>
                <a:cs typeface="Courier New" panose="02070309020205020404" pitchFamily="49" charset="0"/>
              </a:rPr>
              <a:t>}</a:t>
            </a:r>
          </a:p>
          <a:p>
            <a:pPr marL="0" indent="0" algn="ctr">
              <a:spcBef>
                <a:spcPts val="600"/>
              </a:spcBef>
              <a:buNone/>
            </a:pPr>
            <a:endParaRPr lang="hu-HU" sz="2600" b="1">
              <a:solidFill>
                <a:srgbClr val="0070C0"/>
              </a:solidFill>
              <a:latin typeface="Courier New" panose="02070309020205020404" pitchFamily="49" charset="0"/>
              <a:cs typeface="Courier New" panose="02070309020205020404" pitchFamily="49" charset="0"/>
            </a:endParaRPr>
          </a:p>
          <a:p>
            <a:pPr marL="0" indent="0" algn="ctr">
              <a:spcBef>
                <a:spcPts val="600"/>
              </a:spcBef>
              <a:buNone/>
            </a:pPr>
            <a:endParaRPr lang="hu-HU" sz="2600" b="1">
              <a:solidFill>
                <a:srgbClr val="0070C0"/>
              </a:solidFill>
              <a:latin typeface="Courier New" panose="02070309020205020404" pitchFamily="49" charset="0"/>
              <a:cs typeface="Courier New" panose="02070309020205020404" pitchFamily="49" charset="0"/>
            </a:endParaRPr>
          </a:p>
          <a:p>
            <a:pPr marL="0" indent="0" algn="ctr">
              <a:spcBef>
                <a:spcPts val="600"/>
              </a:spcBef>
              <a:buNone/>
            </a:pPr>
            <a:endParaRPr lang="hu-HU" sz="2600" b="1" smtClean="0">
              <a:solidFill>
                <a:srgbClr val="0070C0"/>
              </a:solidFill>
              <a:latin typeface="Courier New" panose="02070309020205020404" pitchFamily="49" charset="0"/>
              <a:cs typeface="Courier New" panose="02070309020205020404" pitchFamily="49" charset="0"/>
            </a:endParaRPr>
          </a:p>
        </p:txBody>
      </p:sp>
      <p:sp>
        <p:nvSpPr>
          <p:cNvPr id="4" name="Dia számának helye 3"/>
          <p:cNvSpPr>
            <a:spLocks noGrp="1"/>
          </p:cNvSpPr>
          <p:nvPr>
            <p:ph type="sldNum" sz="quarter" idx="12"/>
          </p:nvPr>
        </p:nvSpPr>
        <p:spPr/>
        <p:txBody>
          <a:bodyPr/>
          <a:lstStyle/>
          <a:p>
            <a:fld id="{4DC61DD4-7DED-4AA4-9E5A-5F7D420479A6}" type="slidenum">
              <a:rPr lang="hu-HU" smtClean="0"/>
              <a:pPr/>
              <a:t>28</a:t>
            </a:fld>
            <a:endParaRPr lang="hu-HU" dirty="0"/>
          </a:p>
        </p:txBody>
      </p:sp>
      <p:pic>
        <p:nvPicPr>
          <p:cNvPr id="8" name="Kép 7"/>
          <p:cNvPicPr>
            <a:picLocks noChangeAspect="1"/>
          </p:cNvPicPr>
          <p:nvPr/>
        </p:nvPicPr>
        <p:blipFill rotWithShape="1">
          <a:blip r:embed="rId2"/>
          <a:srcRect l="30498" t="35427" r="43569" b="57007"/>
          <a:stretch/>
        </p:blipFill>
        <p:spPr bwMode="auto">
          <a:xfrm>
            <a:off x="2138445" y="2780928"/>
            <a:ext cx="6300000" cy="1031250"/>
          </a:xfrm>
          <a:prstGeom prst="rect">
            <a:avLst/>
          </a:prstGeom>
          <a:ln>
            <a:noFill/>
          </a:ln>
          <a:extLst>
            <a:ext uri="{53640926-AAD7-44D8-BBD7-CCE9431645EC}">
              <a14:shadowObscured xmlns:a14="http://schemas.microsoft.com/office/drawing/2010/main"/>
            </a:ext>
          </a:extLst>
        </p:spPr>
      </p:pic>
      <p:pic>
        <p:nvPicPr>
          <p:cNvPr id="9" name="Kép 8"/>
          <p:cNvPicPr>
            <a:picLocks noChangeAspect="1"/>
          </p:cNvPicPr>
          <p:nvPr/>
        </p:nvPicPr>
        <p:blipFill rotWithShape="1">
          <a:blip r:embed="rId3"/>
          <a:srcRect l="30602" t="35242" r="43361" b="57008"/>
          <a:stretch/>
        </p:blipFill>
        <p:spPr bwMode="auto">
          <a:xfrm>
            <a:off x="2138445" y="5508000"/>
            <a:ext cx="6300000" cy="10535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333131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smtClean="0"/>
              <a:t>Körvonalak</a:t>
            </a:r>
            <a:endParaRPr lang="hu-HU"/>
          </a:p>
        </p:txBody>
      </p:sp>
      <p:sp>
        <p:nvSpPr>
          <p:cNvPr id="3" name="Tartalom helye 2"/>
          <p:cNvSpPr>
            <a:spLocks noGrp="1"/>
          </p:cNvSpPr>
          <p:nvPr>
            <p:ph idx="1"/>
          </p:nvPr>
        </p:nvSpPr>
        <p:spPr>
          <a:xfrm>
            <a:off x="1331640" y="1428736"/>
            <a:ext cx="7812360" cy="5429264"/>
          </a:xfrm>
        </p:spPr>
        <p:txBody>
          <a:bodyPr>
            <a:noAutofit/>
          </a:bodyPr>
          <a:lstStyle/>
          <a:p>
            <a:pPr marL="0" indent="0">
              <a:spcBef>
                <a:spcPts val="0"/>
              </a:spcBef>
              <a:buNone/>
            </a:pPr>
            <a:r>
              <a:rPr lang="hu-HU" smtClean="0"/>
              <a:t>A </a:t>
            </a:r>
            <a:r>
              <a:rPr lang="hu-HU" b="1" smtClean="0"/>
              <a:t>körvonalak</a:t>
            </a:r>
            <a:r>
              <a:rPr lang="hu-HU" smtClean="0"/>
              <a:t> a szegélyekhez hasonlóan működnek, de az elem méretét nem befo-lyásolják, mert mindig körülötte (rajta) jelennek meg, így helyet nem foglalnak.</a:t>
            </a:r>
          </a:p>
          <a:p>
            <a:pPr marL="0" indent="0">
              <a:spcBef>
                <a:spcPts val="1200"/>
              </a:spcBef>
              <a:buNone/>
            </a:pPr>
            <a:r>
              <a:rPr lang="hu-HU" sz="2600" i="1" smtClean="0"/>
              <a:t>A körvonalakat nem lehet a négy oldalon külön-külön megadni és nem csak négyzetes alakú lehet.</a:t>
            </a:r>
          </a:p>
          <a:p>
            <a:pPr>
              <a:spcBef>
                <a:spcPts val="1200"/>
              </a:spcBef>
            </a:pPr>
            <a:r>
              <a:rPr lang="hu-HU" sz="2800" b="1" smtClean="0">
                <a:solidFill>
                  <a:srgbClr val="FF0000"/>
                </a:solidFill>
              </a:rPr>
              <a:t>outline-width </a:t>
            </a:r>
            <a:r>
              <a:rPr lang="hu-HU" sz="2800" smtClean="0"/>
              <a:t>= a körvonal szélessége</a:t>
            </a:r>
          </a:p>
          <a:p>
            <a:pPr>
              <a:spcBef>
                <a:spcPts val="600"/>
              </a:spcBef>
            </a:pPr>
            <a:r>
              <a:rPr lang="hu-HU" sz="2800" b="1" smtClean="0">
                <a:solidFill>
                  <a:srgbClr val="FF0000"/>
                </a:solidFill>
              </a:rPr>
              <a:t>outline-style</a:t>
            </a:r>
            <a:r>
              <a:rPr lang="hu-HU" sz="2800" smtClean="0"/>
              <a:t> = a körvonal stílusa</a:t>
            </a:r>
          </a:p>
          <a:p>
            <a:pPr>
              <a:spcBef>
                <a:spcPts val="600"/>
              </a:spcBef>
            </a:pPr>
            <a:r>
              <a:rPr lang="hu-HU" sz="2800" b="1" smtClean="0">
                <a:solidFill>
                  <a:srgbClr val="FF0000"/>
                </a:solidFill>
              </a:rPr>
              <a:t>outline-color</a:t>
            </a:r>
            <a:r>
              <a:rPr lang="hu-HU" sz="2800" smtClean="0"/>
              <a:t> = a körvonal színe</a:t>
            </a:r>
          </a:p>
          <a:p>
            <a:pPr marL="0" indent="0">
              <a:spcBef>
                <a:spcPts val="600"/>
              </a:spcBef>
              <a:buNone/>
            </a:pPr>
            <a:r>
              <a:rPr lang="hu-HU" sz="2800" smtClean="0"/>
              <a:t>Összevont beállítás: </a:t>
            </a:r>
            <a:r>
              <a:rPr lang="hu-HU" sz="2800" b="1" smtClean="0">
                <a:solidFill>
                  <a:srgbClr val="FF0000"/>
                </a:solidFill>
              </a:rPr>
              <a:t>outline</a:t>
            </a:r>
            <a:r>
              <a:rPr lang="hu-HU" sz="2800" smtClean="0"/>
              <a:t/>
            </a:r>
            <a:br>
              <a:rPr lang="hu-HU" sz="2800" smtClean="0"/>
            </a:br>
            <a:r>
              <a:rPr lang="hu-HU" sz="2400" i="1" smtClean="0"/>
              <a:t>(tetszőleges sorrendben és opcionális elemekkel)</a:t>
            </a:r>
          </a:p>
          <a:p>
            <a:pPr marL="0" indent="0">
              <a:spcBef>
                <a:spcPts val="1800"/>
              </a:spcBef>
              <a:buNone/>
            </a:pPr>
            <a:endParaRPr lang="hu-HU" i="1" smtClean="0"/>
          </a:p>
        </p:txBody>
      </p:sp>
      <p:sp>
        <p:nvSpPr>
          <p:cNvPr id="4" name="Dia számának helye 3"/>
          <p:cNvSpPr>
            <a:spLocks noGrp="1"/>
          </p:cNvSpPr>
          <p:nvPr>
            <p:ph type="sldNum" sz="quarter" idx="12"/>
          </p:nvPr>
        </p:nvSpPr>
        <p:spPr/>
        <p:txBody>
          <a:bodyPr/>
          <a:lstStyle/>
          <a:p>
            <a:fld id="{4DC61DD4-7DED-4AA4-9E5A-5F7D420479A6}" type="slidenum">
              <a:rPr lang="hu-HU" smtClean="0"/>
              <a:pPr/>
              <a:t>29</a:t>
            </a:fld>
            <a:endParaRPr lang="hu-HU" dirty="0"/>
          </a:p>
        </p:txBody>
      </p:sp>
    </p:spTree>
    <p:extLst>
      <p:ext uri="{BB962C8B-B14F-4D97-AF65-F5344CB8AC3E}">
        <p14:creationId xmlns:p14="http://schemas.microsoft.com/office/powerpoint/2010/main" val="9160216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A dobozok típusai</a:t>
            </a:r>
            <a:endParaRPr lang="hu-HU" sz="4400" dirty="0"/>
          </a:p>
        </p:txBody>
      </p:sp>
      <p:sp>
        <p:nvSpPr>
          <p:cNvPr id="4" name="Tartalom helye 3"/>
          <p:cNvSpPr>
            <a:spLocks noGrp="1"/>
          </p:cNvSpPr>
          <p:nvPr>
            <p:ph idx="1"/>
          </p:nvPr>
        </p:nvSpPr>
        <p:spPr>
          <a:xfrm>
            <a:off x="1331640" y="1484784"/>
            <a:ext cx="7632848" cy="5373216"/>
          </a:xfrm>
        </p:spPr>
        <p:txBody>
          <a:bodyPr>
            <a:normAutofit/>
          </a:bodyPr>
          <a:lstStyle/>
          <a:p>
            <a:pPr marL="88900" indent="0">
              <a:spcBef>
                <a:spcPts val="1800"/>
              </a:spcBef>
              <a:buNone/>
            </a:pPr>
            <a:r>
              <a:rPr lang="hu-HU" sz="3200" smtClean="0"/>
              <a:t>A dobozok lehetnek</a:t>
            </a:r>
          </a:p>
          <a:p>
            <a:pPr marL="352425" indent="-263525">
              <a:spcBef>
                <a:spcPts val="1800"/>
              </a:spcBef>
            </a:pPr>
            <a:r>
              <a:rPr lang="hu-HU" b="1" smtClean="0"/>
              <a:t>blokkszintűek</a:t>
            </a:r>
            <a:r>
              <a:rPr lang="hu-HU" smtClean="0"/>
              <a:t> (block-level box)</a:t>
            </a:r>
            <a:br>
              <a:rPr lang="hu-HU" smtClean="0"/>
            </a:br>
            <a:r>
              <a:rPr lang="hu-HU" sz="2600" smtClean="0"/>
              <a:t>	</a:t>
            </a:r>
            <a:r>
              <a:rPr lang="hu-HU" sz="2400" i="1" smtClean="0"/>
              <a:t>pl. bekezdés, lista, táblázat, div szakaszok</a:t>
            </a:r>
            <a:endParaRPr lang="hu-HU" sz="2400" i="1"/>
          </a:p>
          <a:p>
            <a:pPr marL="352425" indent="-263525">
              <a:spcBef>
                <a:spcPts val="1800"/>
              </a:spcBef>
            </a:pPr>
            <a:r>
              <a:rPr lang="hu-HU" b="1" smtClean="0"/>
              <a:t>sorszintűek</a:t>
            </a:r>
            <a:r>
              <a:rPr lang="hu-HU" smtClean="0"/>
              <a:t> (line box)</a:t>
            </a:r>
            <a:br>
              <a:rPr lang="hu-HU" smtClean="0"/>
            </a:br>
            <a:r>
              <a:rPr lang="hu-HU" sz="2400" i="1" smtClean="0"/>
              <a:t>	pl. egy szöveg egy sora</a:t>
            </a:r>
          </a:p>
          <a:p>
            <a:pPr marL="352425" indent="-263525">
              <a:spcBef>
                <a:spcPts val="1800"/>
              </a:spcBef>
            </a:pPr>
            <a:r>
              <a:rPr lang="hu-HU" b="1" smtClean="0"/>
              <a:t>soron belüliek </a:t>
            </a:r>
            <a:r>
              <a:rPr lang="hu-HU" smtClean="0"/>
              <a:t>(inline-level box)</a:t>
            </a:r>
            <a:br>
              <a:rPr lang="hu-HU" smtClean="0"/>
            </a:br>
            <a:r>
              <a:rPr lang="hu-HU" sz="2600" smtClean="0"/>
              <a:t>	</a:t>
            </a:r>
            <a:r>
              <a:rPr lang="hu-HU" sz="2400" i="1" smtClean="0"/>
              <a:t>pl. egy soron belüli képek, szavak, karakterek</a:t>
            </a:r>
          </a:p>
        </p:txBody>
      </p:sp>
      <p:sp>
        <p:nvSpPr>
          <p:cNvPr id="3" name="Dia számának helye 2"/>
          <p:cNvSpPr>
            <a:spLocks noGrp="1"/>
          </p:cNvSpPr>
          <p:nvPr>
            <p:ph type="sldNum" sz="quarter" idx="12"/>
          </p:nvPr>
        </p:nvSpPr>
        <p:spPr/>
        <p:txBody>
          <a:bodyPr/>
          <a:lstStyle/>
          <a:p>
            <a:fld id="{4DC61DD4-7DED-4AA4-9E5A-5F7D420479A6}" type="slidenum">
              <a:rPr lang="hu-HU" smtClean="0"/>
              <a:pPr/>
              <a:t>3</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30691091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smtClean="0"/>
              <a:t>4.2. A szegély színe</a:t>
            </a:r>
            <a:endParaRPr lang="hu-HU"/>
          </a:p>
        </p:txBody>
      </p:sp>
      <p:sp>
        <p:nvSpPr>
          <p:cNvPr id="3" name="Tartalom helye 2"/>
          <p:cNvSpPr>
            <a:spLocks noGrp="1"/>
          </p:cNvSpPr>
          <p:nvPr>
            <p:ph idx="1"/>
          </p:nvPr>
        </p:nvSpPr>
        <p:spPr>
          <a:xfrm>
            <a:off x="1331640" y="1412776"/>
            <a:ext cx="7812360" cy="5445224"/>
          </a:xfrm>
        </p:spPr>
        <p:txBody>
          <a:bodyPr>
            <a:normAutofit/>
          </a:bodyPr>
          <a:lstStyle/>
          <a:p>
            <a:pPr marL="0" indent="0" algn="ctr">
              <a:spcBef>
                <a:spcPts val="0"/>
              </a:spcBef>
              <a:spcAft>
                <a:spcPts val="1200"/>
              </a:spcAft>
              <a:buNone/>
            </a:pPr>
            <a:r>
              <a:rPr lang="hu-HU" sz="2800" b="1" smtClean="0">
                <a:solidFill>
                  <a:srgbClr val="FF0000"/>
                </a:solidFill>
                <a:latin typeface="Courier New" panose="02070309020205020404" pitchFamily="49" charset="0"/>
                <a:cs typeface="Courier New" panose="02070309020205020404" pitchFamily="49" charset="0"/>
              </a:rPr>
              <a:t>kijelölő { border-color: …; }</a:t>
            </a:r>
            <a:endParaRPr lang="hu-HU" sz="2600" b="1">
              <a:solidFill>
                <a:srgbClr val="0070C0"/>
              </a:solidFill>
              <a:latin typeface="Courier New" panose="02070309020205020404" pitchFamily="49" charset="0"/>
              <a:cs typeface="Courier New" panose="02070309020205020404" pitchFamily="49" charset="0"/>
            </a:endParaRPr>
          </a:p>
          <a:p>
            <a:pPr marL="0" indent="0">
              <a:spcBef>
                <a:spcPts val="0"/>
              </a:spcBef>
              <a:spcAft>
                <a:spcPts val="1200"/>
              </a:spcAft>
              <a:buNone/>
            </a:pPr>
            <a:r>
              <a:rPr lang="hu-HU" sz="2800" smtClean="0"/>
              <a:t>A szegély színei a színekre vonatkozó </a:t>
            </a:r>
            <a:r>
              <a:rPr lang="hu-HU" sz="2800" b="1" smtClean="0"/>
              <a:t>külön-féle értékmegadási lehetőségekkel definiál-hatók </a:t>
            </a:r>
            <a:r>
              <a:rPr lang="hu-HU" sz="2800" smtClean="0"/>
              <a:t>(hexa, %, decimális, színnév, RGB, hsl).</a:t>
            </a:r>
          </a:p>
          <a:p>
            <a:pPr marL="0" indent="0">
              <a:spcBef>
                <a:spcPts val="0"/>
              </a:spcBef>
              <a:spcAft>
                <a:spcPts val="1200"/>
              </a:spcAft>
              <a:buNone/>
            </a:pPr>
            <a:r>
              <a:rPr lang="hu-HU" sz="2800" i="1" smtClean="0"/>
              <a:t>A szegélystílushoz hasonlóan a négy oldalra külön-külön is beállíthatók, de összevontan is  megadhatók a színek.</a:t>
            </a:r>
          </a:p>
          <a:p>
            <a:pPr marL="0" indent="0">
              <a:spcBef>
                <a:spcPts val="0"/>
              </a:spcBef>
              <a:spcAft>
                <a:spcPts val="1200"/>
              </a:spcAft>
              <a:buNone/>
              <a:tabLst>
                <a:tab pos="352425" algn="l"/>
                <a:tab pos="534988" algn="l"/>
              </a:tabLst>
            </a:pPr>
            <a:r>
              <a:rPr lang="hu-HU" sz="2400" b="1" smtClean="0">
                <a:solidFill>
                  <a:srgbClr val="0070C0"/>
                </a:solidFill>
                <a:latin typeface="Courier New" panose="02070309020205020404" pitchFamily="49" charset="0"/>
                <a:cs typeface="Courier New" panose="02070309020205020404" pitchFamily="49" charset="0"/>
              </a:rPr>
              <a:t>#szines {</a:t>
            </a:r>
            <a:br>
              <a:rPr lang="hu-HU" sz="2400" b="1" smtClean="0">
                <a:solidFill>
                  <a:srgbClr val="0070C0"/>
                </a:solidFill>
                <a:latin typeface="Courier New" panose="02070309020205020404" pitchFamily="49" charset="0"/>
                <a:cs typeface="Courier New" panose="02070309020205020404" pitchFamily="49" charset="0"/>
              </a:rPr>
            </a:br>
            <a:r>
              <a:rPr lang="hu-HU" sz="2400" b="1" smtClean="0">
                <a:solidFill>
                  <a:srgbClr val="0070C0"/>
                </a:solidFill>
                <a:latin typeface="Courier New" panose="02070309020205020404" pitchFamily="49" charset="0"/>
                <a:cs typeface="Courier New" panose="02070309020205020404" pitchFamily="49" charset="0"/>
              </a:rPr>
              <a:t>	border-color: red green blue yellow; }</a:t>
            </a:r>
          </a:p>
          <a:p>
            <a:pPr marL="0" indent="0">
              <a:spcBef>
                <a:spcPts val="0"/>
              </a:spcBef>
              <a:spcAft>
                <a:spcPts val="1200"/>
              </a:spcAft>
              <a:buNone/>
            </a:pPr>
            <a:endParaRPr lang="hu-HU" sz="2800" smtClean="0"/>
          </a:p>
        </p:txBody>
      </p:sp>
      <p:sp>
        <p:nvSpPr>
          <p:cNvPr id="4" name="Dia számának helye 3"/>
          <p:cNvSpPr>
            <a:spLocks noGrp="1"/>
          </p:cNvSpPr>
          <p:nvPr>
            <p:ph type="sldNum" sz="quarter" idx="12"/>
          </p:nvPr>
        </p:nvSpPr>
        <p:spPr/>
        <p:txBody>
          <a:bodyPr/>
          <a:lstStyle/>
          <a:p>
            <a:fld id="{4DC61DD4-7DED-4AA4-9E5A-5F7D420479A6}" type="slidenum">
              <a:rPr lang="hu-HU" smtClean="0"/>
              <a:pPr/>
              <a:t>30</a:t>
            </a:fld>
            <a:endParaRPr lang="hu-HU" dirty="0"/>
          </a:p>
        </p:txBody>
      </p:sp>
      <p:pic>
        <p:nvPicPr>
          <p:cNvPr id="6" name="Kép 5"/>
          <p:cNvPicPr>
            <a:picLocks noChangeAspect="1"/>
          </p:cNvPicPr>
          <p:nvPr/>
        </p:nvPicPr>
        <p:blipFill rotWithShape="1">
          <a:blip r:embed="rId2"/>
          <a:srcRect l="30602" t="57016" r="43464" b="34127"/>
          <a:stretch/>
        </p:blipFill>
        <p:spPr bwMode="auto">
          <a:xfrm>
            <a:off x="2843808" y="5768740"/>
            <a:ext cx="5063744" cy="9709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482158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smtClean="0"/>
              <a:t>4.3. A szegély vastagsága</a:t>
            </a:r>
            <a:endParaRPr lang="hu-HU"/>
          </a:p>
        </p:txBody>
      </p:sp>
      <p:sp>
        <p:nvSpPr>
          <p:cNvPr id="3" name="Tartalom helye 2"/>
          <p:cNvSpPr>
            <a:spLocks noGrp="1"/>
          </p:cNvSpPr>
          <p:nvPr>
            <p:ph idx="1"/>
          </p:nvPr>
        </p:nvSpPr>
        <p:spPr>
          <a:xfrm>
            <a:off x="1331640" y="1412776"/>
            <a:ext cx="7812360" cy="5445224"/>
          </a:xfrm>
        </p:spPr>
        <p:txBody>
          <a:bodyPr>
            <a:normAutofit/>
          </a:bodyPr>
          <a:lstStyle/>
          <a:p>
            <a:pPr marL="0" indent="0" algn="ctr">
              <a:spcBef>
                <a:spcPts val="0"/>
              </a:spcBef>
              <a:spcAft>
                <a:spcPts val="1200"/>
              </a:spcAft>
              <a:buNone/>
            </a:pPr>
            <a:r>
              <a:rPr lang="hu-HU" sz="2800" b="1" smtClean="0">
                <a:solidFill>
                  <a:srgbClr val="FF0000"/>
                </a:solidFill>
                <a:latin typeface="Courier New" panose="02070309020205020404" pitchFamily="49" charset="0"/>
                <a:cs typeface="Courier New" panose="02070309020205020404" pitchFamily="49" charset="0"/>
              </a:rPr>
              <a:t>kijelölő { border-width: …; }</a:t>
            </a:r>
            <a:endParaRPr lang="hu-HU" sz="2600" b="1">
              <a:solidFill>
                <a:srgbClr val="0070C0"/>
              </a:solidFill>
              <a:latin typeface="Courier New" panose="02070309020205020404" pitchFamily="49" charset="0"/>
              <a:cs typeface="Courier New" panose="02070309020205020404" pitchFamily="49" charset="0"/>
            </a:endParaRPr>
          </a:p>
          <a:p>
            <a:pPr marL="0" indent="0">
              <a:spcBef>
                <a:spcPts val="0"/>
              </a:spcBef>
              <a:spcAft>
                <a:spcPts val="1200"/>
              </a:spcAft>
              <a:buNone/>
            </a:pPr>
            <a:r>
              <a:rPr lang="hu-HU" sz="2800" i="1" smtClean="0"/>
              <a:t>A szegélyvastagság a négy oldalra külön-külön is beállítható, de összevontan is  megadható.</a:t>
            </a:r>
          </a:p>
          <a:p>
            <a:pPr marL="0" indent="0">
              <a:spcBef>
                <a:spcPts val="0"/>
              </a:spcBef>
              <a:spcAft>
                <a:spcPts val="1200"/>
              </a:spcAft>
              <a:buNone/>
            </a:pPr>
            <a:r>
              <a:rPr lang="hu-HU"/>
              <a:t>A szélesség meghatározott</a:t>
            </a:r>
            <a:r>
              <a:rPr lang="hu-HU" b="1"/>
              <a:t> </a:t>
            </a:r>
            <a:r>
              <a:rPr lang="hu-HU" b="1" smtClean="0"/>
              <a:t>méretben </a:t>
            </a:r>
            <a:r>
              <a:rPr lang="hu-HU"/>
              <a:t>állítható </a:t>
            </a:r>
            <a:r>
              <a:rPr lang="hu-HU" smtClean="0"/>
              <a:t>be: px</a:t>
            </a:r>
            <a:r>
              <a:rPr lang="hu-HU"/>
              <a:t>, pt, cm, </a:t>
            </a:r>
            <a:r>
              <a:rPr lang="hu-HU" smtClean="0"/>
              <a:t>em vagy </a:t>
            </a:r>
            <a:r>
              <a:rPr lang="hu-HU"/>
              <a:t>a három előre meghatározott </a:t>
            </a:r>
            <a:r>
              <a:rPr lang="hu-HU" b="1"/>
              <a:t>érték</a:t>
            </a:r>
            <a:r>
              <a:rPr lang="hu-HU"/>
              <a:t> egyikével: </a:t>
            </a:r>
            <a:r>
              <a:rPr lang="hu-HU" b="1" i="1" smtClean="0"/>
              <a:t>thin</a:t>
            </a:r>
            <a:r>
              <a:rPr lang="hu-HU" smtClean="0"/>
              <a:t> (vékony), </a:t>
            </a:r>
            <a:r>
              <a:rPr lang="hu-HU" b="1" i="1" smtClean="0"/>
              <a:t>medium</a:t>
            </a:r>
            <a:r>
              <a:rPr lang="hu-HU" smtClean="0"/>
              <a:t> (közepes) </a:t>
            </a:r>
            <a:r>
              <a:rPr lang="hu-HU"/>
              <a:t>vagy </a:t>
            </a:r>
            <a:r>
              <a:rPr lang="hu-HU" b="1" i="1"/>
              <a:t>t</a:t>
            </a:r>
            <a:r>
              <a:rPr lang="hu-HU" b="1" i="1" smtClean="0"/>
              <a:t>hick</a:t>
            </a:r>
            <a:r>
              <a:rPr lang="hu-HU" smtClean="0"/>
              <a:t> (vastag).</a:t>
            </a:r>
            <a:endParaRPr lang="hu-HU"/>
          </a:p>
          <a:p>
            <a:pPr marL="0" indent="0">
              <a:spcBef>
                <a:spcPts val="0"/>
              </a:spcBef>
              <a:spcAft>
                <a:spcPts val="1200"/>
              </a:spcAft>
              <a:buNone/>
              <a:tabLst>
                <a:tab pos="352425" algn="l"/>
                <a:tab pos="534988" algn="l"/>
                <a:tab pos="3043238" algn="l"/>
              </a:tabLst>
            </a:pPr>
            <a:r>
              <a:rPr lang="hu-HU" sz="2400" b="1" smtClean="0">
                <a:solidFill>
                  <a:srgbClr val="0070C0"/>
                </a:solidFill>
                <a:latin typeface="Courier New" panose="02070309020205020404" pitchFamily="49" charset="0"/>
                <a:cs typeface="Courier New" panose="02070309020205020404" pitchFamily="49" charset="0"/>
              </a:rPr>
              <a:t>#vastagszegely {	border-width: 5px;</a:t>
            </a:r>
            <a:br>
              <a:rPr lang="hu-HU" sz="2400" b="1" smtClean="0">
                <a:solidFill>
                  <a:srgbClr val="0070C0"/>
                </a:solidFill>
                <a:latin typeface="Courier New" panose="02070309020205020404" pitchFamily="49" charset="0"/>
                <a:cs typeface="Courier New" panose="02070309020205020404" pitchFamily="49" charset="0"/>
              </a:rPr>
            </a:br>
            <a:r>
              <a:rPr lang="hu-HU" sz="2400" b="1" smtClean="0">
                <a:solidFill>
                  <a:srgbClr val="0070C0"/>
                </a:solidFill>
                <a:latin typeface="Courier New" panose="02070309020205020404" pitchFamily="49" charset="0"/>
                <a:cs typeface="Courier New" panose="02070309020205020404" pitchFamily="49" charset="0"/>
              </a:rPr>
              <a:t>	 		border-style: solid;</a:t>
            </a:r>
            <a:br>
              <a:rPr lang="hu-HU" sz="2400" b="1" smtClean="0">
                <a:solidFill>
                  <a:srgbClr val="0070C0"/>
                </a:solidFill>
                <a:latin typeface="Courier New" panose="02070309020205020404" pitchFamily="49" charset="0"/>
                <a:cs typeface="Courier New" panose="02070309020205020404" pitchFamily="49" charset="0"/>
              </a:rPr>
            </a:br>
            <a:r>
              <a:rPr lang="hu-HU" sz="2400" b="1" smtClean="0">
                <a:solidFill>
                  <a:srgbClr val="0070C0"/>
                </a:solidFill>
                <a:latin typeface="Courier New" panose="02070309020205020404" pitchFamily="49" charset="0"/>
                <a:cs typeface="Courier New" panose="02070309020205020404" pitchFamily="49" charset="0"/>
              </a:rPr>
              <a:t>			border-color: red; }</a:t>
            </a:r>
          </a:p>
          <a:p>
            <a:pPr marL="0" indent="0">
              <a:spcBef>
                <a:spcPts val="0"/>
              </a:spcBef>
              <a:spcAft>
                <a:spcPts val="1200"/>
              </a:spcAft>
              <a:buNone/>
            </a:pPr>
            <a:endParaRPr lang="hu-HU" sz="2800" smtClean="0"/>
          </a:p>
        </p:txBody>
      </p:sp>
      <p:sp>
        <p:nvSpPr>
          <p:cNvPr id="4" name="Dia számának helye 3"/>
          <p:cNvSpPr>
            <a:spLocks noGrp="1"/>
          </p:cNvSpPr>
          <p:nvPr>
            <p:ph type="sldNum" sz="quarter" idx="12"/>
          </p:nvPr>
        </p:nvSpPr>
        <p:spPr/>
        <p:txBody>
          <a:bodyPr/>
          <a:lstStyle/>
          <a:p>
            <a:fld id="{4DC61DD4-7DED-4AA4-9E5A-5F7D420479A6}" type="slidenum">
              <a:rPr lang="hu-HU" smtClean="0"/>
              <a:pPr/>
              <a:t>31</a:t>
            </a:fld>
            <a:endParaRPr lang="hu-HU" dirty="0"/>
          </a:p>
        </p:txBody>
      </p:sp>
    </p:spTree>
    <p:extLst>
      <p:ext uri="{BB962C8B-B14F-4D97-AF65-F5344CB8AC3E}">
        <p14:creationId xmlns:p14="http://schemas.microsoft.com/office/powerpoint/2010/main" val="22118686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smtClean="0"/>
              <a:t>4.4. Lekerekített szegély</a:t>
            </a:r>
            <a:endParaRPr lang="hu-HU"/>
          </a:p>
        </p:txBody>
      </p:sp>
      <p:sp>
        <p:nvSpPr>
          <p:cNvPr id="3" name="Tartalom helye 2"/>
          <p:cNvSpPr>
            <a:spLocks noGrp="1"/>
          </p:cNvSpPr>
          <p:nvPr>
            <p:ph idx="1"/>
          </p:nvPr>
        </p:nvSpPr>
        <p:spPr>
          <a:xfrm>
            <a:off x="1331640" y="1412776"/>
            <a:ext cx="7812360" cy="5445224"/>
          </a:xfrm>
        </p:spPr>
        <p:txBody>
          <a:bodyPr>
            <a:normAutofit lnSpcReduction="10000"/>
          </a:bodyPr>
          <a:lstStyle/>
          <a:p>
            <a:pPr marL="0" indent="0" algn="ctr">
              <a:spcBef>
                <a:spcPts val="0"/>
              </a:spcBef>
              <a:spcAft>
                <a:spcPts val="600"/>
              </a:spcAft>
              <a:buNone/>
            </a:pPr>
            <a:r>
              <a:rPr lang="hu-HU" b="1" smtClean="0">
                <a:solidFill>
                  <a:srgbClr val="FF0000"/>
                </a:solidFill>
                <a:latin typeface="Courier New" panose="02070309020205020404" pitchFamily="49" charset="0"/>
                <a:cs typeface="Courier New" panose="02070309020205020404" pitchFamily="49" charset="0"/>
              </a:rPr>
              <a:t>kijelölő { border-radius: …; }</a:t>
            </a:r>
            <a:endParaRPr lang="hu-HU" b="1">
              <a:solidFill>
                <a:srgbClr val="0070C0"/>
              </a:solidFill>
              <a:latin typeface="Courier New" panose="02070309020205020404" pitchFamily="49" charset="0"/>
              <a:cs typeface="Courier New" panose="02070309020205020404" pitchFamily="49" charset="0"/>
            </a:endParaRPr>
          </a:p>
          <a:p>
            <a:pPr marL="0" indent="0">
              <a:spcBef>
                <a:spcPts val="0"/>
              </a:spcBef>
              <a:spcAft>
                <a:spcPts val="1200"/>
              </a:spcAft>
              <a:buNone/>
            </a:pPr>
            <a:r>
              <a:rPr lang="hu-HU" sz="2800" smtClean="0"/>
              <a:t>A szegélyek lekerekítéséhez negyed-ellipszise-ket használunk, amellyel az </a:t>
            </a:r>
            <a:r>
              <a:rPr lang="hu-HU" sz="2800" b="1" smtClean="0"/>
              <a:t>egyes sarkoknál két-két sugárértékkel adjuk meg a sarok</a:t>
            </a:r>
            <a:br>
              <a:rPr lang="hu-HU" sz="2800" b="1" smtClean="0"/>
            </a:br>
            <a:r>
              <a:rPr lang="hu-HU" sz="2800" b="1" smtClean="0"/>
              <a:t>alakját</a:t>
            </a:r>
            <a:r>
              <a:rPr lang="hu-HU" sz="2800" smtClean="0"/>
              <a:t>.</a:t>
            </a:r>
          </a:p>
          <a:p>
            <a:pPr marL="0" indent="0">
              <a:spcBef>
                <a:spcPts val="0"/>
              </a:spcBef>
              <a:spcAft>
                <a:spcPts val="1200"/>
              </a:spcAft>
              <a:buNone/>
            </a:pPr>
            <a:r>
              <a:rPr lang="hu-HU" sz="2400" i="1" smtClean="0"/>
              <a:t>Az egyes sarkoknak nem kell</a:t>
            </a:r>
            <a:br>
              <a:rPr lang="hu-HU" sz="2400" i="1" smtClean="0"/>
            </a:br>
            <a:r>
              <a:rPr lang="hu-HU" sz="2400" i="1" smtClean="0"/>
              <a:t>azonos lekerekítéssel rendel-</a:t>
            </a:r>
            <a:br>
              <a:rPr lang="hu-HU" sz="2400" i="1" smtClean="0"/>
            </a:br>
            <a:r>
              <a:rPr lang="hu-HU" sz="2400" i="1" smtClean="0"/>
              <a:t>kezniük, így eltérő értékekkel</a:t>
            </a:r>
            <a:br>
              <a:rPr lang="hu-HU" sz="2400" i="1" smtClean="0"/>
            </a:br>
            <a:r>
              <a:rPr lang="hu-HU" sz="2400" i="1" smtClean="0"/>
              <a:t>aszimmetrikus alakzatokat is</a:t>
            </a:r>
            <a:br>
              <a:rPr lang="hu-HU" sz="2400" i="1" smtClean="0"/>
            </a:br>
            <a:r>
              <a:rPr lang="hu-HU" sz="2400" i="1" smtClean="0"/>
              <a:t>létrehozhatunk.</a:t>
            </a:r>
            <a:endParaRPr lang="hu-HU" sz="2400" i="1"/>
          </a:p>
          <a:p>
            <a:pPr marL="0" indent="0">
              <a:spcBef>
                <a:spcPts val="0"/>
              </a:spcBef>
              <a:buNone/>
              <a:tabLst>
                <a:tab pos="534988" algn="l"/>
                <a:tab pos="3043238" algn="l"/>
              </a:tabLst>
            </a:pPr>
            <a:r>
              <a:rPr lang="hu-HU" sz="2400" b="1" smtClean="0">
                <a:solidFill>
                  <a:srgbClr val="0070C0"/>
                </a:solidFill>
                <a:latin typeface="Courier New" panose="02070309020205020404" pitchFamily="49" charset="0"/>
                <a:cs typeface="Courier New" panose="02070309020205020404" pitchFamily="49" charset="0"/>
              </a:rPr>
              <a:t>#kereksarok {</a:t>
            </a:r>
            <a:br>
              <a:rPr lang="hu-HU" sz="2400" b="1" smtClean="0">
                <a:solidFill>
                  <a:srgbClr val="0070C0"/>
                </a:solidFill>
                <a:latin typeface="Courier New" panose="02070309020205020404" pitchFamily="49" charset="0"/>
                <a:cs typeface="Courier New" panose="02070309020205020404" pitchFamily="49" charset="0"/>
              </a:rPr>
            </a:br>
            <a:r>
              <a:rPr lang="hu-HU" sz="2400" b="1" smtClean="0">
                <a:solidFill>
                  <a:srgbClr val="0070C0"/>
                </a:solidFill>
                <a:latin typeface="Courier New" panose="02070309020205020404" pitchFamily="49" charset="0"/>
                <a:cs typeface="Courier New" panose="02070309020205020404" pitchFamily="49" charset="0"/>
              </a:rPr>
              <a:t>	border: solid black 2px;</a:t>
            </a:r>
            <a:br>
              <a:rPr lang="hu-HU" sz="2400" b="1" smtClean="0">
                <a:solidFill>
                  <a:srgbClr val="0070C0"/>
                </a:solidFill>
                <a:latin typeface="Courier New" panose="02070309020205020404" pitchFamily="49" charset="0"/>
                <a:cs typeface="Courier New" panose="02070309020205020404" pitchFamily="49" charset="0"/>
              </a:rPr>
            </a:br>
            <a:r>
              <a:rPr lang="hu-HU" sz="2400" b="1" smtClean="0">
                <a:solidFill>
                  <a:srgbClr val="0070C0"/>
                </a:solidFill>
                <a:latin typeface="Courier New" panose="02070309020205020404" pitchFamily="49" charset="0"/>
                <a:cs typeface="Courier New" panose="02070309020205020404" pitchFamily="49" charset="0"/>
              </a:rPr>
              <a:t>	border-radius: 55pt/25pt; }</a:t>
            </a:r>
            <a:endParaRPr lang="hu-HU" sz="2400" smtClean="0"/>
          </a:p>
        </p:txBody>
      </p:sp>
      <p:sp>
        <p:nvSpPr>
          <p:cNvPr id="4" name="Dia számának helye 3"/>
          <p:cNvSpPr>
            <a:spLocks noGrp="1"/>
          </p:cNvSpPr>
          <p:nvPr>
            <p:ph type="sldNum" sz="quarter" idx="12"/>
          </p:nvPr>
        </p:nvSpPr>
        <p:spPr/>
        <p:txBody>
          <a:bodyPr/>
          <a:lstStyle/>
          <a:p>
            <a:fld id="{4DC61DD4-7DED-4AA4-9E5A-5F7D420479A6}" type="slidenum">
              <a:rPr lang="hu-HU" smtClean="0"/>
              <a:pPr/>
              <a:t>32</a:t>
            </a:fld>
            <a:endParaRPr lang="hu-HU" dirty="0"/>
          </a:p>
        </p:txBody>
      </p:sp>
      <p:pic>
        <p:nvPicPr>
          <p:cNvPr id="6" name="Kép 5"/>
          <p:cNvPicPr>
            <a:picLocks noChangeAspect="1"/>
          </p:cNvPicPr>
          <p:nvPr/>
        </p:nvPicPr>
        <p:blipFill rotWithShape="1">
          <a:blip r:embed="rId2"/>
          <a:srcRect l="32780" t="50374" r="35996" b="14384"/>
          <a:stretch/>
        </p:blipFill>
        <p:spPr bwMode="auto">
          <a:xfrm>
            <a:off x="5720228" y="3356992"/>
            <a:ext cx="3395759" cy="21547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363380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smtClean="0"/>
              <a:t>4.4. Lekerekített szegély (folyt)</a:t>
            </a:r>
            <a:endParaRPr lang="hu-HU"/>
          </a:p>
        </p:txBody>
      </p:sp>
      <p:sp>
        <p:nvSpPr>
          <p:cNvPr id="3" name="Tartalom helye 2"/>
          <p:cNvSpPr>
            <a:spLocks noGrp="1"/>
          </p:cNvSpPr>
          <p:nvPr>
            <p:ph idx="1"/>
          </p:nvPr>
        </p:nvSpPr>
        <p:spPr>
          <a:xfrm>
            <a:off x="1331640" y="1412776"/>
            <a:ext cx="7812360" cy="5445224"/>
          </a:xfrm>
        </p:spPr>
        <p:txBody>
          <a:bodyPr>
            <a:normAutofit/>
          </a:bodyPr>
          <a:lstStyle/>
          <a:p>
            <a:pPr marL="0" indent="0">
              <a:spcBef>
                <a:spcPts val="0"/>
              </a:spcBef>
              <a:spcAft>
                <a:spcPts val="600"/>
              </a:spcAft>
              <a:buNone/>
            </a:pPr>
            <a:r>
              <a:rPr lang="hu-HU" u="sng" smtClean="0"/>
              <a:t>A lekerekítési sugarak megadása</a:t>
            </a:r>
            <a:r>
              <a:rPr lang="hu-HU" smtClean="0"/>
              <a:t>:</a:t>
            </a:r>
          </a:p>
          <a:p>
            <a:pPr marL="274638" indent="-274638">
              <a:spcBef>
                <a:spcPts val="0"/>
              </a:spcBef>
              <a:spcAft>
                <a:spcPts val="600"/>
              </a:spcAft>
            </a:pPr>
            <a:r>
              <a:rPr lang="hu-HU" sz="2800" b="1" smtClean="0"/>
              <a:t>pt, px, %, em</a:t>
            </a:r>
          </a:p>
          <a:p>
            <a:pPr marL="274638" indent="-274638">
              <a:spcBef>
                <a:spcPts val="0"/>
              </a:spcBef>
              <a:spcAft>
                <a:spcPts val="600"/>
              </a:spcAft>
            </a:pPr>
            <a:r>
              <a:rPr lang="hu-HU" sz="2800" b="1" smtClean="0"/>
              <a:t>%-os: </a:t>
            </a:r>
            <a:r>
              <a:rPr lang="hu-HU" sz="2800" smtClean="0"/>
              <a:t>a vízszintes sugár a doboz szélességének, a függőleges a</a:t>
            </a:r>
            <a:br>
              <a:rPr lang="hu-HU" sz="2800" smtClean="0"/>
            </a:br>
            <a:r>
              <a:rPr lang="hu-HU" sz="2800" smtClean="0"/>
              <a:t>magasságának az aránya</a:t>
            </a:r>
            <a:endParaRPr lang="hu-HU" sz="2800" b="1" smtClean="0"/>
          </a:p>
          <a:p>
            <a:pPr marL="274638" indent="-274638">
              <a:spcBef>
                <a:spcPts val="0"/>
              </a:spcBef>
              <a:spcAft>
                <a:spcPts val="600"/>
              </a:spcAft>
            </a:pPr>
            <a:r>
              <a:rPr lang="hu-HU" sz="2800" b="1" smtClean="0"/>
              <a:t>két érték </a:t>
            </a:r>
            <a:r>
              <a:rPr lang="hu-HU" sz="2800" smtClean="0"/>
              <a:t>szükséges: az első a</a:t>
            </a:r>
            <a:br>
              <a:rPr lang="hu-HU" sz="2800" smtClean="0"/>
            </a:br>
            <a:r>
              <a:rPr lang="hu-HU" sz="2800" smtClean="0"/>
              <a:t>vízszintes sugarat, a második a függőlegeset jelenti</a:t>
            </a:r>
          </a:p>
          <a:p>
            <a:pPr marL="274638" indent="-274638">
              <a:spcBef>
                <a:spcPts val="0"/>
              </a:spcBef>
              <a:spcAft>
                <a:spcPts val="600"/>
              </a:spcAft>
            </a:pPr>
            <a:r>
              <a:rPr lang="hu-HU" sz="2800" smtClean="0"/>
              <a:t>ha </a:t>
            </a:r>
            <a:r>
              <a:rPr lang="hu-HU" sz="2800" b="1" smtClean="0"/>
              <a:t>csak egy érték </a:t>
            </a:r>
            <a:r>
              <a:rPr lang="hu-HU" sz="2800" smtClean="0"/>
              <a:t>van megadva: </a:t>
            </a:r>
            <a:r>
              <a:rPr lang="hu-HU" sz="2800" b="1" smtClean="0"/>
              <a:t>a két sugárérték azonos </a:t>
            </a:r>
            <a:r>
              <a:rPr lang="hu-HU" sz="2800" smtClean="0"/>
              <a:t>(negyedkör)</a:t>
            </a:r>
          </a:p>
          <a:p>
            <a:pPr marL="274638" indent="-274638">
              <a:spcBef>
                <a:spcPts val="0"/>
              </a:spcBef>
              <a:spcAft>
                <a:spcPts val="600"/>
              </a:spcAft>
            </a:pPr>
            <a:r>
              <a:rPr lang="hu-HU" sz="2800" smtClean="0"/>
              <a:t>ha az </a:t>
            </a:r>
            <a:r>
              <a:rPr lang="hu-HU" sz="2800" b="1" smtClean="0"/>
              <a:t>egyik érték nulla</a:t>
            </a:r>
            <a:r>
              <a:rPr lang="hu-HU" sz="2800" smtClean="0"/>
              <a:t>, akkor </a:t>
            </a:r>
            <a:r>
              <a:rPr lang="hu-HU" sz="2800" b="1" smtClean="0"/>
              <a:t>szögletes</a:t>
            </a:r>
            <a:endParaRPr lang="hu-HU" sz="2800" smtClean="0"/>
          </a:p>
          <a:p>
            <a:pPr marL="274638" indent="-274638">
              <a:spcBef>
                <a:spcPts val="0"/>
              </a:spcBef>
              <a:spcAft>
                <a:spcPts val="600"/>
              </a:spcAft>
            </a:pPr>
            <a:endParaRPr lang="hu-HU"/>
          </a:p>
        </p:txBody>
      </p:sp>
      <p:sp>
        <p:nvSpPr>
          <p:cNvPr id="4" name="Dia számának helye 3"/>
          <p:cNvSpPr>
            <a:spLocks noGrp="1"/>
          </p:cNvSpPr>
          <p:nvPr>
            <p:ph type="sldNum" sz="quarter" idx="12"/>
          </p:nvPr>
        </p:nvSpPr>
        <p:spPr/>
        <p:txBody>
          <a:bodyPr/>
          <a:lstStyle/>
          <a:p>
            <a:fld id="{4DC61DD4-7DED-4AA4-9E5A-5F7D420479A6}" type="slidenum">
              <a:rPr lang="hu-HU" smtClean="0"/>
              <a:pPr/>
              <a:t>33</a:t>
            </a:fld>
            <a:endParaRPr lang="hu-HU" dirty="0"/>
          </a:p>
        </p:txBody>
      </p:sp>
      <p:pic>
        <p:nvPicPr>
          <p:cNvPr id="6" name="Kép 5"/>
          <p:cNvPicPr>
            <a:picLocks noChangeAspect="1"/>
          </p:cNvPicPr>
          <p:nvPr/>
        </p:nvPicPr>
        <p:blipFill rotWithShape="1">
          <a:blip r:embed="rId2"/>
          <a:srcRect l="32780" t="50374" r="53275" b="32005"/>
          <a:stretch/>
        </p:blipFill>
        <p:spPr bwMode="auto">
          <a:xfrm>
            <a:off x="7087176" y="2780928"/>
            <a:ext cx="1922055" cy="13653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839617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smtClean="0"/>
              <a:t>4.4. Lekerekített szegély (folyt)</a:t>
            </a:r>
            <a:endParaRPr lang="hu-HU"/>
          </a:p>
        </p:txBody>
      </p:sp>
      <p:sp>
        <p:nvSpPr>
          <p:cNvPr id="3" name="Tartalom helye 2"/>
          <p:cNvSpPr>
            <a:spLocks noGrp="1"/>
          </p:cNvSpPr>
          <p:nvPr>
            <p:ph idx="1"/>
          </p:nvPr>
        </p:nvSpPr>
        <p:spPr>
          <a:xfrm>
            <a:off x="1331640" y="1412776"/>
            <a:ext cx="7812360" cy="5445224"/>
          </a:xfrm>
        </p:spPr>
        <p:txBody>
          <a:bodyPr>
            <a:normAutofit/>
          </a:bodyPr>
          <a:lstStyle/>
          <a:p>
            <a:pPr marL="0" indent="0">
              <a:spcBef>
                <a:spcPts val="0"/>
              </a:spcBef>
              <a:spcAft>
                <a:spcPts val="1200"/>
              </a:spcAft>
              <a:buNone/>
            </a:pPr>
            <a:r>
              <a:rPr lang="hu-HU" sz="2800" b="1" smtClean="0"/>
              <a:t>eltérő saroklekerekítések:</a:t>
            </a:r>
            <a:endParaRPr lang="hu-HU" b="1" smtClean="0"/>
          </a:p>
          <a:p>
            <a:pPr marL="182563" indent="0">
              <a:spcBef>
                <a:spcPts val="0"/>
              </a:spcBef>
              <a:spcAft>
                <a:spcPts val="1200"/>
              </a:spcAft>
              <a:buNone/>
              <a:tabLst>
                <a:tab pos="352425" algn="l"/>
                <a:tab pos="534988" algn="l"/>
                <a:tab pos="3043238" algn="l"/>
              </a:tabLst>
            </a:pPr>
            <a:r>
              <a:rPr lang="hu-HU" sz="2400" b="1" smtClean="0">
                <a:solidFill>
                  <a:srgbClr val="0070C0"/>
                </a:solidFill>
                <a:latin typeface="Courier New" panose="02070309020205020404" pitchFamily="49" charset="0"/>
                <a:cs typeface="Courier New" panose="02070309020205020404" pitchFamily="49" charset="0"/>
              </a:rPr>
              <a:t>border-top-left-radius: 55pt 25pt;</a:t>
            </a:r>
            <a:r>
              <a:rPr lang="hu-HU" sz="2800"/>
              <a:t/>
            </a:r>
            <a:br>
              <a:rPr lang="hu-HU" sz="2800"/>
            </a:br>
            <a:r>
              <a:rPr lang="hu-HU" sz="2400" b="1" smtClean="0">
                <a:solidFill>
                  <a:srgbClr val="0070C0"/>
                </a:solidFill>
                <a:latin typeface="Courier New" panose="02070309020205020404" pitchFamily="49" charset="0"/>
                <a:cs typeface="Courier New" panose="02070309020205020404" pitchFamily="49" charset="0"/>
              </a:rPr>
              <a:t>border-top-right-radius: 50px 30px;</a:t>
            </a:r>
            <a:r>
              <a:rPr lang="hu-HU" sz="2400" b="1">
                <a:solidFill>
                  <a:srgbClr val="0070C0"/>
                </a:solidFill>
                <a:latin typeface="Courier New" panose="02070309020205020404" pitchFamily="49" charset="0"/>
                <a:cs typeface="Courier New" panose="02070309020205020404" pitchFamily="49" charset="0"/>
              </a:rPr>
              <a:t/>
            </a:r>
            <a:br>
              <a:rPr lang="hu-HU" sz="2400" b="1">
                <a:solidFill>
                  <a:srgbClr val="0070C0"/>
                </a:solidFill>
                <a:latin typeface="Courier New" panose="02070309020205020404" pitchFamily="49" charset="0"/>
                <a:cs typeface="Courier New" panose="02070309020205020404" pitchFamily="49" charset="0"/>
              </a:rPr>
            </a:br>
            <a:r>
              <a:rPr lang="hu-HU" sz="2400" b="1" smtClean="0">
                <a:solidFill>
                  <a:srgbClr val="0070C0"/>
                </a:solidFill>
                <a:latin typeface="Courier New" panose="02070309020205020404" pitchFamily="49" charset="0"/>
                <a:cs typeface="Courier New" panose="02070309020205020404" pitchFamily="49" charset="0"/>
              </a:rPr>
              <a:t>border-bottom-right-radius: 25% 40%;</a:t>
            </a:r>
            <a:br>
              <a:rPr lang="hu-HU" sz="2400" b="1" smtClean="0">
                <a:solidFill>
                  <a:srgbClr val="0070C0"/>
                </a:solidFill>
                <a:latin typeface="Courier New" panose="02070309020205020404" pitchFamily="49" charset="0"/>
                <a:cs typeface="Courier New" panose="02070309020205020404" pitchFamily="49" charset="0"/>
              </a:rPr>
            </a:br>
            <a:r>
              <a:rPr lang="hu-HU" sz="2400" b="1" smtClean="0">
                <a:solidFill>
                  <a:srgbClr val="0070C0"/>
                </a:solidFill>
                <a:latin typeface="Courier New" panose="02070309020205020404" pitchFamily="49" charset="0"/>
                <a:cs typeface="Courier New" panose="02070309020205020404" pitchFamily="49" charset="0"/>
              </a:rPr>
              <a:t>border-bottom-left-radius: 10em 5em;</a:t>
            </a:r>
          </a:p>
          <a:p>
            <a:pPr marL="0" indent="0">
              <a:spcBef>
                <a:spcPts val="0"/>
              </a:spcBef>
              <a:spcAft>
                <a:spcPts val="1200"/>
              </a:spcAft>
              <a:buNone/>
              <a:tabLst>
                <a:tab pos="352425" algn="l"/>
                <a:tab pos="534988" algn="l"/>
                <a:tab pos="3043238" algn="l"/>
              </a:tabLst>
            </a:pPr>
            <a:r>
              <a:rPr lang="hu-HU" sz="2800" b="1"/>
              <a:t>összevont </a:t>
            </a:r>
            <a:r>
              <a:rPr lang="hu-HU" sz="2800" b="1" smtClean="0"/>
              <a:t>formában:</a:t>
            </a:r>
            <a:r>
              <a:rPr lang="hu-HU" sz="2800" i="1" smtClean="0"/>
              <a:t/>
            </a:r>
            <a:br>
              <a:rPr lang="hu-HU" sz="2800" i="1" smtClean="0"/>
            </a:br>
            <a:r>
              <a:rPr lang="hu-HU" sz="2400" i="1" smtClean="0"/>
              <a:t>(a / jel előtt a vízszintes, utána a függőleges sugarak) </a:t>
            </a:r>
            <a:endParaRPr lang="hu-HU" sz="2400" i="1"/>
          </a:p>
          <a:p>
            <a:pPr marL="182563" indent="0">
              <a:spcBef>
                <a:spcPts val="0"/>
              </a:spcBef>
              <a:spcAft>
                <a:spcPts val="1200"/>
              </a:spcAft>
              <a:buNone/>
              <a:tabLst>
                <a:tab pos="352425" algn="l"/>
                <a:tab pos="534988" algn="l"/>
                <a:tab pos="3043238" algn="l"/>
              </a:tabLst>
            </a:pPr>
            <a:r>
              <a:rPr lang="hu-HU" sz="2400" b="1" smtClean="0">
                <a:solidFill>
                  <a:srgbClr val="0070C0"/>
                </a:solidFill>
                <a:latin typeface="Courier New" panose="02070309020205020404" pitchFamily="49" charset="0"/>
                <a:cs typeface="Courier New" panose="02070309020205020404" pitchFamily="49" charset="0"/>
              </a:rPr>
              <a:t>border-radius:	55pt 50px 25% 10em /</a:t>
            </a:r>
            <a:r>
              <a:rPr lang="hu-HU" sz="2400" b="1">
                <a:solidFill>
                  <a:srgbClr val="0070C0"/>
                </a:solidFill>
                <a:latin typeface="Courier New" panose="02070309020205020404" pitchFamily="49" charset="0"/>
                <a:cs typeface="Courier New" panose="02070309020205020404" pitchFamily="49" charset="0"/>
              </a:rPr>
              <a:t/>
            </a:r>
            <a:br>
              <a:rPr lang="hu-HU" sz="2400" b="1">
                <a:solidFill>
                  <a:srgbClr val="0070C0"/>
                </a:solidFill>
                <a:latin typeface="Courier New" panose="02070309020205020404" pitchFamily="49" charset="0"/>
                <a:cs typeface="Courier New" panose="02070309020205020404" pitchFamily="49" charset="0"/>
              </a:rPr>
            </a:br>
            <a:r>
              <a:rPr lang="hu-HU" sz="2400" b="1" smtClean="0">
                <a:solidFill>
                  <a:srgbClr val="0070C0"/>
                </a:solidFill>
                <a:latin typeface="Courier New" panose="02070309020205020404" pitchFamily="49" charset="0"/>
                <a:cs typeface="Courier New" panose="02070309020205020404" pitchFamily="49" charset="0"/>
              </a:rPr>
              <a:t>			25pt 30px 40% 5em;</a:t>
            </a:r>
          </a:p>
          <a:p>
            <a:pPr marL="182563" indent="-182563">
              <a:spcBef>
                <a:spcPts val="0"/>
              </a:spcBef>
              <a:spcAft>
                <a:spcPts val="600"/>
              </a:spcAft>
              <a:buNone/>
              <a:tabLst>
                <a:tab pos="352425" algn="l"/>
                <a:tab pos="534988" algn="l"/>
                <a:tab pos="2873375" algn="l"/>
              </a:tabLst>
            </a:pPr>
            <a:r>
              <a:rPr lang="hu-HU" sz="2400" smtClean="0"/>
              <a:t>(ha mindegyik sarok egyforma)</a:t>
            </a:r>
          </a:p>
          <a:p>
            <a:pPr marL="182563" indent="0">
              <a:spcBef>
                <a:spcPts val="0"/>
              </a:spcBef>
              <a:buNone/>
              <a:tabLst>
                <a:tab pos="352425" algn="l"/>
                <a:tab pos="534988" algn="l"/>
                <a:tab pos="2873375" algn="l"/>
              </a:tabLst>
            </a:pPr>
            <a:r>
              <a:rPr lang="hu-HU" sz="2400" b="1" smtClean="0">
                <a:solidFill>
                  <a:srgbClr val="0070C0"/>
                </a:solidFill>
                <a:latin typeface="Courier New" panose="02070309020205020404" pitchFamily="49" charset="0"/>
                <a:cs typeface="Courier New" panose="02070309020205020404" pitchFamily="49" charset="0"/>
              </a:rPr>
              <a:t>border-radius: 20px/30px;</a:t>
            </a:r>
          </a:p>
          <a:p>
            <a:pPr marL="0" indent="0">
              <a:spcBef>
                <a:spcPts val="0"/>
              </a:spcBef>
              <a:spcAft>
                <a:spcPts val="1200"/>
              </a:spcAft>
              <a:buNone/>
              <a:tabLst>
                <a:tab pos="352425" algn="l"/>
                <a:tab pos="534988" algn="l"/>
                <a:tab pos="2873375" algn="l"/>
              </a:tabLst>
            </a:pPr>
            <a:endParaRPr lang="hu-HU" sz="2400" b="1" smtClean="0">
              <a:solidFill>
                <a:srgbClr val="0070C0"/>
              </a:solidFill>
              <a:latin typeface="Courier New" panose="02070309020205020404" pitchFamily="49" charset="0"/>
              <a:cs typeface="Courier New" panose="02070309020205020404" pitchFamily="49" charset="0"/>
            </a:endParaRPr>
          </a:p>
        </p:txBody>
      </p:sp>
      <p:sp>
        <p:nvSpPr>
          <p:cNvPr id="4" name="Dia számának helye 3"/>
          <p:cNvSpPr>
            <a:spLocks noGrp="1"/>
          </p:cNvSpPr>
          <p:nvPr>
            <p:ph type="sldNum" sz="quarter" idx="12"/>
          </p:nvPr>
        </p:nvSpPr>
        <p:spPr/>
        <p:txBody>
          <a:bodyPr/>
          <a:lstStyle/>
          <a:p>
            <a:fld id="{4DC61DD4-7DED-4AA4-9E5A-5F7D420479A6}" type="slidenum">
              <a:rPr lang="hu-HU" smtClean="0"/>
              <a:pPr/>
              <a:t>34</a:t>
            </a:fld>
            <a:endParaRPr lang="hu-HU" dirty="0"/>
          </a:p>
        </p:txBody>
      </p:sp>
    </p:spTree>
    <p:extLst>
      <p:ext uri="{BB962C8B-B14F-4D97-AF65-F5344CB8AC3E}">
        <p14:creationId xmlns:p14="http://schemas.microsoft.com/office/powerpoint/2010/main" val="16010369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smtClean="0"/>
              <a:t>4.4. Lekerekített szegély (folyt)</a:t>
            </a:r>
            <a:endParaRPr lang="hu-HU"/>
          </a:p>
        </p:txBody>
      </p:sp>
      <p:sp>
        <p:nvSpPr>
          <p:cNvPr id="3" name="Tartalom helye 2"/>
          <p:cNvSpPr>
            <a:spLocks noGrp="1"/>
          </p:cNvSpPr>
          <p:nvPr>
            <p:ph idx="1"/>
          </p:nvPr>
        </p:nvSpPr>
        <p:spPr>
          <a:xfrm>
            <a:off x="1331640" y="1412776"/>
            <a:ext cx="7812360" cy="5445224"/>
          </a:xfrm>
        </p:spPr>
        <p:txBody>
          <a:bodyPr>
            <a:normAutofit/>
          </a:bodyPr>
          <a:lstStyle/>
          <a:p>
            <a:pPr marL="0" indent="0">
              <a:spcBef>
                <a:spcPts val="0"/>
              </a:spcBef>
              <a:spcAft>
                <a:spcPts val="1200"/>
              </a:spcAft>
              <a:buNone/>
            </a:pPr>
            <a:r>
              <a:rPr lang="hu-HU" u="sng" smtClean="0"/>
              <a:t>példa</a:t>
            </a:r>
            <a:r>
              <a:rPr lang="hu-HU" smtClean="0"/>
              <a:t>: </a:t>
            </a:r>
            <a:br>
              <a:rPr lang="hu-HU" smtClean="0"/>
            </a:br>
            <a:r>
              <a:rPr lang="hu-HU" smtClean="0"/>
              <a:t>lekerekített sarkú nyomó-</a:t>
            </a:r>
            <a:br>
              <a:rPr lang="hu-HU" smtClean="0"/>
            </a:br>
            <a:r>
              <a:rPr lang="hu-HU" smtClean="0"/>
              <a:t>gomb készítése</a:t>
            </a:r>
          </a:p>
          <a:p>
            <a:pPr marL="182563" indent="0">
              <a:spcBef>
                <a:spcPts val="0"/>
              </a:spcBef>
              <a:spcAft>
                <a:spcPts val="1200"/>
              </a:spcAft>
              <a:buNone/>
              <a:tabLst>
                <a:tab pos="534988" algn="l"/>
              </a:tabLst>
            </a:pPr>
            <a:r>
              <a:rPr lang="hu-HU" sz="2800" b="1" smtClean="0">
                <a:solidFill>
                  <a:srgbClr val="0070C0"/>
                </a:solidFill>
                <a:latin typeface="Courier New" panose="02070309020205020404" pitchFamily="49" charset="0"/>
                <a:cs typeface="Courier New" panose="02070309020205020404" pitchFamily="49" charset="0"/>
              </a:rPr>
              <a:t>#gomb {	width: 160px; height: 40px;</a:t>
            </a:r>
            <a:br>
              <a:rPr lang="hu-HU" sz="2800" b="1" smtClean="0">
                <a:solidFill>
                  <a:srgbClr val="0070C0"/>
                </a:solidFill>
                <a:latin typeface="Courier New" panose="02070309020205020404" pitchFamily="49" charset="0"/>
                <a:cs typeface="Courier New" panose="02070309020205020404" pitchFamily="49" charset="0"/>
              </a:rPr>
            </a:br>
            <a:r>
              <a:rPr lang="hu-HU" sz="2800" b="1" smtClean="0">
                <a:solidFill>
                  <a:srgbClr val="0070C0"/>
                </a:solidFill>
                <a:latin typeface="Courier New" panose="02070309020205020404" pitchFamily="49" charset="0"/>
                <a:cs typeface="Courier New" panose="02070309020205020404" pitchFamily="49" charset="0"/>
              </a:rPr>
              <a:t>	text-align: center;</a:t>
            </a:r>
            <a:br>
              <a:rPr lang="hu-HU" sz="2800" b="1" smtClean="0">
                <a:solidFill>
                  <a:srgbClr val="0070C0"/>
                </a:solidFill>
                <a:latin typeface="Courier New" panose="02070309020205020404" pitchFamily="49" charset="0"/>
                <a:cs typeface="Courier New" panose="02070309020205020404" pitchFamily="49" charset="0"/>
              </a:rPr>
            </a:br>
            <a:r>
              <a:rPr lang="hu-HU" sz="2800" b="1" smtClean="0">
                <a:solidFill>
                  <a:srgbClr val="0070C0"/>
                </a:solidFill>
                <a:latin typeface="Courier New" panose="02070309020205020404" pitchFamily="49" charset="0"/>
                <a:cs typeface="Courier New" panose="02070309020205020404" pitchFamily="49" charset="0"/>
              </a:rPr>
              <a:t>	font-family: Corsiva, serif;</a:t>
            </a:r>
            <a:br>
              <a:rPr lang="hu-HU" sz="2800" b="1" smtClean="0">
                <a:solidFill>
                  <a:srgbClr val="0070C0"/>
                </a:solidFill>
                <a:latin typeface="Courier New" panose="02070309020205020404" pitchFamily="49" charset="0"/>
                <a:cs typeface="Courier New" panose="02070309020205020404" pitchFamily="49" charset="0"/>
              </a:rPr>
            </a:br>
            <a:r>
              <a:rPr lang="hu-HU" sz="2800" b="1" smtClean="0">
                <a:solidFill>
                  <a:srgbClr val="0070C0"/>
                </a:solidFill>
                <a:latin typeface="Courier New" panose="02070309020205020404" pitchFamily="49" charset="0"/>
                <a:cs typeface="Courier New" panose="02070309020205020404" pitchFamily="49" charset="0"/>
              </a:rPr>
              <a:t>	font-size: 24px;</a:t>
            </a:r>
            <a:br>
              <a:rPr lang="hu-HU" sz="2800" b="1" smtClean="0">
                <a:solidFill>
                  <a:srgbClr val="0070C0"/>
                </a:solidFill>
                <a:latin typeface="Courier New" panose="02070309020205020404" pitchFamily="49" charset="0"/>
                <a:cs typeface="Courier New" panose="02070309020205020404" pitchFamily="49" charset="0"/>
              </a:rPr>
            </a:br>
            <a:r>
              <a:rPr lang="hu-HU" sz="2800" b="1" smtClean="0">
                <a:solidFill>
                  <a:srgbClr val="0070C0"/>
                </a:solidFill>
                <a:latin typeface="Courier New" panose="02070309020205020404" pitchFamily="49" charset="0"/>
                <a:cs typeface="Courier New" panose="02070309020205020404" pitchFamily="49" charset="0"/>
              </a:rPr>
              <a:t>	color: blue;</a:t>
            </a:r>
            <a:br>
              <a:rPr lang="hu-HU" sz="2800" b="1" smtClean="0">
                <a:solidFill>
                  <a:srgbClr val="0070C0"/>
                </a:solidFill>
                <a:latin typeface="Courier New" panose="02070309020205020404" pitchFamily="49" charset="0"/>
                <a:cs typeface="Courier New" panose="02070309020205020404" pitchFamily="49" charset="0"/>
              </a:rPr>
            </a:br>
            <a:r>
              <a:rPr lang="hu-HU" sz="2800" b="1" smtClean="0">
                <a:solidFill>
                  <a:srgbClr val="0070C0"/>
                </a:solidFill>
                <a:latin typeface="Courier New" panose="02070309020205020404" pitchFamily="49" charset="0"/>
                <a:cs typeface="Courier New" panose="02070309020205020404" pitchFamily="49" charset="0"/>
              </a:rPr>
              <a:t>	font-weight: bold;</a:t>
            </a:r>
            <a:br>
              <a:rPr lang="hu-HU" sz="2800" b="1" smtClean="0">
                <a:solidFill>
                  <a:srgbClr val="0070C0"/>
                </a:solidFill>
                <a:latin typeface="Courier New" panose="02070309020205020404" pitchFamily="49" charset="0"/>
                <a:cs typeface="Courier New" panose="02070309020205020404" pitchFamily="49" charset="0"/>
              </a:rPr>
            </a:br>
            <a:r>
              <a:rPr lang="hu-HU" sz="2800" b="1" smtClean="0">
                <a:solidFill>
                  <a:srgbClr val="0070C0"/>
                </a:solidFill>
                <a:latin typeface="Courier New" panose="02070309020205020404" pitchFamily="49" charset="0"/>
                <a:cs typeface="Courier New" panose="02070309020205020404" pitchFamily="49" charset="0"/>
              </a:rPr>
              <a:t>	background-color: yellow;</a:t>
            </a:r>
            <a:br>
              <a:rPr lang="hu-HU" sz="2800" b="1" smtClean="0">
                <a:solidFill>
                  <a:srgbClr val="0070C0"/>
                </a:solidFill>
                <a:latin typeface="Courier New" panose="02070309020205020404" pitchFamily="49" charset="0"/>
                <a:cs typeface="Courier New" panose="02070309020205020404" pitchFamily="49" charset="0"/>
              </a:rPr>
            </a:br>
            <a:r>
              <a:rPr lang="hu-HU" sz="2800" b="1" smtClean="0">
                <a:solidFill>
                  <a:srgbClr val="0070C0"/>
                </a:solidFill>
                <a:latin typeface="Courier New" panose="02070309020205020404" pitchFamily="49" charset="0"/>
                <a:cs typeface="Courier New" panose="02070309020205020404" pitchFamily="49" charset="0"/>
              </a:rPr>
              <a:t>	border-radius: 20px; }</a:t>
            </a:r>
          </a:p>
        </p:txBody>
      </p:sp>
      <p:sp>
        <p:nvSpPr>
          <p:cNvPr id="4" name="Dia számának helye 3"/>
          <p:cNvSpPr>
            <a:spLocks noGrp="1"/>
          </p:cNvSpPr>
          <p:nvPr>
            <p:ph type="sldNum" sz="quarter" idx="12"/>
          </p:nvPr>
        </p:nvSpPr>
        <p:spPr/>
        <p:txBody>
          <a:bodyPr/>
          <a:lstStyle/>
          <a:p>
            <a:fld id="{4DC61DD4-7DED-4AA4-9E5A-5F7D420479A6}" type="slidenum">
              <a:rPr lang="hu-HU" smtClean="0"/>
              <a:pPr/>
              <a:t>35</a:t>
            </a:fld>
            <a:endParaRPr lang="hu-HU" dirty="0"/>
          </a:p>
        </p:txBody>
      </p:sp>
      <p:pic>
        <p:nvPicPr>
          <p:cNvPr id="7" name="Kép 6"/>
          <p:cNvPicPr>
            <a:picLocks noChangeAspect="1"/>
          </p:cNvPicPr>
          <p:nvPr/>
        </p:nvPicPr>
        <p:blipFill rotWithShape="1">
          <a:blip r:embed="rId2"/>
          <a:srcRect l="40664" t="54617" r="43983" b="37449"/>
          <a:stretch/>
        </p:blipFill>
        <p:spPr bwMode="auto">
          <a:xfrm>
            <a:off x="6012160" y="1988840"/>
            <a:ext cx="2923028" cy="8483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28044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smtClean="0"/>
              <a:t>4.5. Szegély képből</a:t>
            </a:r>
            <a:endParaRPr lang="hu-HU"/>
          </a:p>
        </p:txBody>
      </p:sp>
      <p:sp>
        <p:nvSpPr>
          <p:cNvPr id="4" name="Dia számának helye 3"/>
          <p:cNvSpPr>
            <a:spLocks noGrp="1"/>
          </p:cNvSpPr>
          <p:nvPr>
            <p:ph type="sldNum" sz="quarter" idx="12"/>
          </p:nvPr>
        </p:nvSpPr>
        <p:spPr/>
        <p:txBody>
          <a:bodyPr/>
          <a:lstStyle/>
          <a:p>
            <a:fld id="{4DC61DD4-7DED-4AA4-9E5A-5F7D420479A6}" type="slidenum">
              <a:rPr lang="hu-HU" smtClean="0"/>
              <a:pPr/>
              <a:t>36</a:t>
            </a:fld>
            <a:endParaRPr lang="hu-HU" dirty="0"/>
          </a:p>
        </p:txBody>
      </p:sp>
      <p:sp>
        <p:nvSpPr>
          <p:cNvPr id="5" name="Tartalom helye 4"/>
          <p:cNvSpPr>
            <a:spLocks noGrp="1"/>
          </p:cNvSpPr>
          <p:nvPr>
            <p:ph idx="1"/>
          </p:nvPr>
        </p:nvSpPr>
        <p:spPr/>
        <p:txBody>
          <a:bodyPr/>
          <a:lstStyle/>
          <a:p>
            <a:pPr marL="0" indent="0">
              <a:spcBef>
                <a:spcPts val="0"/>
              </a:spcBef>
              <a:buNone/>
            </a:pPr>
            <a:r>
              <a:rPr lang="hu-HU" smtClean="0"/>
              <a:t>A képet két vízszintes és két</a:t>
            </a:r>
            <a:br>
              <a:rPr lang="hu-HU" smtClean="0"/>
            </a:br>
            <a:r>
              <a:rPr lang="hu-HU" smtClean="0"/>
              <a:t>függőleges vonallal 9 darab-</a:t>
            </a:r>
            <a:br>
              <a:rPr lang="hu-HU" smtClean="0"/>
            </a:br>
            <a:r>
              <a:rPr lang="hu-HU" smtClean="0"/>
              <a:t>ra osztjuk – </a:t>
            </a:r>
            <a:r>
              <a:rPr lang="hu-HU" b="1" smtClean="0"/>
              <a:t>a külső 8 darab</a:t>
            </a:r>
            <a:br>
              <a:rPr lang="hu-HU" b="1" smtClean="0"/>
            </a:br>
            <a:r>
              <a:rPr lang="hu-HU" b="1" smtClean="0"/>
              <a:t>alkotja majd a szegélyt</a:t>
            </a:r>
            <a:r>
              <a:rPr lang="hu-HU" smtClean="0"/>
              <a:t>.</a:t>
            </a:r>
          </a:p>
          <a:p>
            <a:pPr marL="0" indent="0">
              <a:spcBef>
                <a:spcPts val="1800"/>
              </a:spcBef>
              <a:buNone/>
            </a:pPr>
            <a:r>
              <a:rPr lang="hu-HU" sz="2800" u="sng" smtClean="0"/>
              <a:t>A szegélyhez használt tulajdonságok</a:t>
            </a:r>
            <a:r>
              <a:rPr lang="hu-HU" sz="2800" smtClean="0"/>
              <a:t>:</a:t>
            </a:r>
          </a:p>
          <a:p>
            <a:pPr>
              <a:spcBef>
                <a:spcPts val="600"/>
              </a:spcBef>
            </a:pPr>
            <a:r>
              <a:rPr lang="hu-HU" sz="2800" b="1" smtClean="0">
                <a:solidFill>
                  <a:srgbClr val="FF0000"/>
                </a:solidFill>
              </a:rPr>
              <a:t>border-image-source</a:t>
            </a:r>
            <a:r>
              <a:rPr lang="hu-HU" sz="2800" smtClean="0"/>
              <a:t> = forráskép</a:t>
            </a:r>
          </a:p>
          <a:p>
            <a:pPr>
              <a:spcBef>
                <a:spcPts val="600"/>
              </a:spcBef>
            </a:pPr>
            <a:r>
              <a:rPr lang="hu-HU" sz="2800" b="1" smtClean="0">
                <a:solidFill>
                  <a:srgbClr val="FF0000"/>
                </a:solidFill>
              </a:rPr>
              <a:t>border-image-slice</a:t>
            </a:r>
            <a:r>
              <a:rPr lang="hu-HU" sz="2800" smtClean="0"/>
              <a:t> = levágás méretei</a:t>
            </a:r>
          </a:p>
          <a:p>
            <a:pPr>
              <a:spcBef>
                <a:spcPts val="600"/>
              </a:spcBef>
            </a:pPr>
            <a:r>
              <a:rPr lang="hu-HU" sz="2800" b="1" smtClean="0">
                <a:solidFill>
                  <a:srgbClr val="FF0000"/>
                </a:solidFill>
              </a:rPr>
              <a:t>border-image-width</a:t>
            </a:r>
            <a:r>
              <a:rPr lang="hu-HU" sz="2800" smtClean="0"/>
              <a:t> = szegélyszélesség</a:t>
            </a:r>
          </a:p>
          <a:p>
            <a:pPr>
              <a:spcBef>
                <a:spcPts val="600"/>
              </a:spcBef>
            </a:pPr>
            <a:r>
              <a:rPr lang="hu-HU" sz="2800" b="1" smtClean="0">
                <a:solidFill>
                  <a:srgbClr val="FF0000"/>
                </a:solidFill>
              </a:rPr>
              <a:t>border-image-outset</a:t>
            </a:r>
            <a:r>
              <a:rPr lang="hu-HU" sz="2800" smtClean="0"/>
              <a:t> = szegélytávolítás</a:t>
            </a:r>
          </a:p>
          <a:p>
            <a:pPr>
              <a:spcBef>
                <a:spcPts val="600"/>
              </a:spcBef>
            </a:pPr>
            <a:r>
              <a:rPr lang="hu-HU" sz="2800" b="1" smtClean="0">
                <a:solidFill>
                  <a:srgbClr val="FF0000"/>
                </a:solidFill>
              </a:rPr>
              <a:t>border-image-repeat</a:t>
            </a:r>
            <a:r>
              <a:rPr lang="hu-HU" sz="2800" smtClean="0"/>
              <a:t> = ismétlődés</a:t>
            </a:r>
            <a:endParaRPr lang="hu-HU" sz="2800"/>
          </a:p>
        </p:txBody>
      </p:sp>
      <p:pic>
        <p:nvPicPr>
          <p:cNvPr id="6" name="Kép 5"/>
          <p:cNvPicPr>
            <a:picLocks noChangeAspect="1"/>
          </p:cNvPicPr>
          <p:nvPr/>
        </p:nvPicPr>
        <p:blipFill rotWithShape="1">
          <a:blip r:embed="rId2"/>
          <a:srcRect l="36307" t="45208" r="37448" b="16044"/>
          <a:stretch/>
        </p:blipFill>
        <p:spPr bwMode="auto">
          <a:xfrm>
            <a:off x="6372200" y="1462918"/>
            <a:ext cx="2602717" cy="2160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758272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smtClean="0"/>
              <a:t>4.5. Szegély képből (folyt)</a:t>
            </a:r>
            <a:endParaRPr lang="hu-HU"/>
          </a:p>
        </p:txBody>
      </p:sp>
      <p:pic>
        <p:nvPicPr>
          <p:cNvPr id="7" name="Kép 6"/>
          <p:cNvPicPr>
            <a:picLocks noChangeAspect="1"/>
          </p:cNvPicPr>
          <p:nvPr/>
        </p:nvPicPr>
        <p:blipFill rotWithShape="1">
          <a:blip r:embed="rId2"/>
          <a:srcRect l="35374" t="38010" r="31846" b="15491"/>
          <a:stretch/>
        </p:blipFill>
        <p:spPr bwMode="auto">
          <a:xfrm>
            <a:off x="5655818" y="4077073"/>
            <a:ext cx="3488182" cy="2780928"/>
          </a:xfrm>
          <a:prstGeom prst="rect">
            <a:avLst/>
          </a:prstGeom>
          <a:ln>
            <a:noFill/>
          </a:ln>
          <a:extLst>
            <a:ext uri="{53640926-AAD7-44D8-BBD7-CCE9431645EC}">
              <a14:shadowObscured xmlns:a14="http://schemas.microsoft.com/office/drawing/2010/main"/>
            </a:ext>
          </a:extLst>
        </p:spPr>
      </p:pic>
      <p:sp>
        <p:nvSpPr>
          <p:cNvPr id="4" name="Dia számának helye 3"/>
          <p:cNvSpPr>
            <a:spLocks noGrp="1"/>
          </p:cNvSpPr>
          <p:nvPr>
            <p:ph type="sldNum" sz="quarter" idx="12"/>
          </p:nvPr>
        </p:nvSpPr>
        <p:spPr/>
        <p:txBody>
          <a:bodyPr/>
          <a:lstStyle/>
          <a:p>
            <a:fld id="{4DC61DD4-7DED-4AA4-9E5A-5F7D420479A6}" type="slidenum">
              <a:rPr lang="hu-HU" smtClean="0"/>
              <a:pPr/>
              <a:t>37</a:t>
            </a:fld>
            <a:endParaRPr lang="hu-HU" dirty="0"/>
          </a:p>
        </p:txBody>
      </p:sp>
      <p:sp>
        <p:nvSpPr>
          <p:cNvPr id="5" name="Tartalom helye 4"/>
          <p:cNvSpPr>
            <a:spLocks noGrp="1"/>
          </p:cNvSpPr>
          <p:nvPr>
            <p:ph idx="1"/>
          </p:nvPr>
        </p:nvSpPr>
        <p:spPr/>
        <p:txBody>
          <a:bodyPr>
            <a:normAutofit/>
          </a:bodyPr>
          <a:lstStyle/>
          <a:p>
            <a:pPr marL="0" indent="0">
              <a:spcBef>
                <a:spcPts val="0"/>
              </a:spcBef>
              <a:buNone/>
            </a:pPr>
            <a:r>
              <a:rPr lang="hu-HU" u="sng" smtClean="0"/>
              <a:t>Szegélytávolítás</a:t>
            </a:r>
            <a:r>
              <a:rPr lang="hu-HU" smtClean="0"/>
              <a:t>:</a:t>
            </a:r>
          </a:p>
          <a:p>
            <a:pPr marL="0" indent="0">
              <a:spcBef>
                <a:spcPts val="0"/>
              </a:spcBef>
              <a:buNone/>
            </a:pPr>
            <a:r>
              <a:rPr lang="hu-HU" sz="2600" b="1" smtClean="0">
                <a:solidFill>
                  <a:srgbClr val="FF0000"/>
                </a:solidFill>
                <a:latin typeface="Courier New" panose="02070309020205020404" pitchFamily="49" charset="0"/>
                <a:cs typeface="Courier New" panose="02070309020205020404" pitchFamily="49" charset="0"/>
              </a:rPr>
              <a:t>border-image-source: url(maci.jpg);</a:t>
            </a:r>
          </a:p>
          <a:p>
            <a:pPr marL="0" indent="0">
              <a:spcBef>
                <a:spcPts val="0"/>
              </a:spcBef>
              <a:buNone/>
            </a:pPr>
            <a:endParaRPr lang="hu-HU" sz="2800" b="1">
              <a:solidFill>
                <a:srgbClr val="FF0000"/>
              </a:solidFill>
              <a:latin typeface="Courier New" panose="02070309020205020404" pitchFamily="49" charset="0"/>
              <a:cs typeface="Courier New" panose="02070309020205020404" pitchFamily="49" charset="0"/>
            </a:endParaRPr>
          </a:p>
          <a:p>
            <a:pPr marL="0" indent="0">
              <a:spcBef>
                <a:spcPts val="0"/>
              </a:spcBef>
              <a:buNone/>
            </a:pPr>
            <a:r>
              <a:rPr lang="hu-HU" u="sng" smtClean="0"/>
              <a:t>A képlevágás méreteinek megadása</a:t>
            </a:r>
            <a:r>
              <a:rPr lang="hu-HU" smtClean="0"/>
              <a:t>:</a:t>
            </a:r>
            <a:br>
              <a:rPr lang="hu-HU" smtClean="0"/>
            </a:br>
            <a:r>
              <a:rPr lang="hu-HU" sz="2400" smtClean="0"/>
              <a:t>(fentről indulva az óramutató járása szerint)</a:t>
            </a:r>
          </a:p>
          <a:p>
            <a:pPr marL="0" indent="0">
              <a:spcBef>
                <a:spcPts val="0"/>
              </a:spcBef>
              <a:buNone/>
            </a:pPr>
            <a:r>
              <a:rPr lang="hu-HU" sz="2600" b="1" smtClean="0">
                <a:solidFill>
                  <a:srgbClr val="FF0000"/>
                </a:solidFill>
                <a:latin typeface="Courier New" panose="02070309020205020404" pitchFamily="49" charset="0"/>
                <a:cs typeface="Courier New" panose="02070309020205020404" pitchFamily="49" charset="0"/>
              </a:rPr>
              <a:t>border-image-slice: 25% 30% 12% 20%;</a:t>
            </a:r>
          </a:p>
          <a:p>
            <a:pPr marL="0" indent="0">
              <a:spcBef>
                <a:spcPts val="0"/>
              </a:spcBef>
              <a:buNone/>
            </a:pPr>
            <a:endParaRPr lang="hu-HU" sz="2600" b="1">
              <a:solidFill>
                <a:srgbClr val="FF0000"/>
              </a:solidFill>
              <a:latin typeface="Courier New" panose="02070309020205020404" pitchFamily="49" charset="0"/>
              <a:cs typeface="Courier New" panose="02070309020205020404" pitchFamily="49" charset="0"/>
            </a:endParaRPr>
          </a:p>
          <a:p>
            <a:pPr marL="0" indent="0">
              <a:spcBef>
                <a:spcPts val="0"/>
              </a:spcBef>
              <a:buNone/>
            </a:pPr>
            <a:r>
              <a:rPr lang="hu-HU" u="sng" smtClean="0"/>
              <a:t>A szegélyszélesség</a:t>
            </a:r>
            <a:br>
              <a:rPr lang="hu-HU" u="sng" smtClean="0"/>
            </a:br>
            <a:r>
              <a:rPr lang="hu-HU" u="sng" smtClean="0"/>
              <a:t>meghatározása</a:t>
            </a:r>
            <a:r>
              <a:rPr lang="hu-HU" smtClean="0"/>
              <a:t>:</a:t>
            </a:r>
            <a:br>
              <a:rPr lang="hu-HU" smtClean="0"/>
            </a:br>
            <a:r>
              <a:rPr lang="hu-HU" sz="2400" smtClean="0"/>
              <a:t>(a kész szegély méretei)</a:t>
            </a:r>
          </a:p>
          <a:p>
            <a:pPr marL="0" indent="0">
              <a:spcBef>
                <a:spcPts val="0"/>
              </a:spcBef>
              <a:buNone/>
            </a:pPr>
            <a:r>
              <a:rPr lang="hu-HU" sz="2600" b="1" smtClean="0">
                <a:solidFill>
                  <a:srgbClr val="FF0000"/>
                </a:solidFill>
                <a:latin typeface="Courier New" panose="02070309020205020404" pitchFamily="49" charset="0"/>
                <a:cs typeface="Courier New" panose="02070309020205020404" pitchFamily="49" charset="0"/>
              </a:rPr>
              <a:t>border-image-width:</a:t>
            </a:r>
            <a:br>
              <a:rPr lang="hu-HU" sz="2600" b="1" smtClean="0">
                <a:solidFill>
                  <a:srgbClr val="FF0000"/>
                </a:solidFill>
                <a:latin typeface="Courier New" panose="02070309020205020404" pitchFamily="49" charset="0"/>
                <a:cs typeface="Courier New" panose="02070309020205020404" pitchFamily="49" charset="0"/>
              </a:rPr>
            </a:br>
            <a:r>
              <a:rPr lang="hu-HU" sz="2600" b="1" smtClean="0">
                <a:solidFill>
                  <a:srgbClr val="FF0000"/>
                </a:solidFill>
                <a:latin typeface="Courier New" panose="02070309020205020404" pitchFamily="49" charset="0"/>
                <a:cs typeface="Courier New" panose="02070309020205020404" pitchFamily="49" charset="0"/>
              </a:rPr>
              <a:t>20px 15px 10px 5px;</a:t>
            </a:r>
            <a:endParaRPr lang="hu-HU" sz="2600"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342765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smtClean="0"/>
              <a:t>4.5. Szegély képből (folyt)</a:t>
            </a:r>
            <a:endParaRPr lang="hu-HU"/>
          </a:p>
        </p:txBody>
      </p:sp>
      <p:sp>
        <p:nvSpPr>
          <p:cNvPr id="4" name="Dia számának helye 3"/>
          <p:cNvSpPr>
            <a:spLocks noGrp="1"/>
          </p:cNvSpPr>
          <p:nvPr>
            <p:ph type="sldNum" sz="quarter" idx="12"/>
          </p:nvPr>
        </p:nvSpPr>
        <p:spPr/>
        <p:txBody>
          <a:bodyPr/>
          <a:lstStyle/>
          <a:p>
            <a:fld id="{4DC61DD4-7DED-4AA4-9E5A-5F7D420479A6}" type="slidenum">
              <a:rPr lang="hu-HU" smtClean="0"/>
              <a:pPr/>
              <a:t>38</a:t>
            </a:fld>
            <a:endParaRPr lang="hu-HU" dirty="0"/>
          </a:p>
        </p:txBody>
      </p:sp>
      <p:sp>
        <p:nvSpPr>
          <p:cNvPr id="5" name="Tartalom helye 4"/>
          <p:cNvSpPr>
            <a:spLocks noGrp="1"/>
          </p:cNvSpPr>
          <p:nvPr>
            <p:ph idx="1"/>
          </p:nvPr>
        </p:nvSpPr>
        <p:spPr>
          <a:xfrm>
            <a:off x="1331640" y="1428736"/>
            <a:ext cx="7704856" cy="5312632"/>
          </a:xfrm>
        </p:spPr>
        <p:txBody>
          <a:bodyPr>
            <a:normAutofit/>
          </a:bodyPr>
          <a:lstStyle/>
          <a:p>
            <a:pPr marL="0" indent="0">
              <a:spcBef>
                <a:spcPts val="0"/>
              </a:spcBef>
              <a:buNone/>
            </a:pPr>
            <a:r>
              <a:rPr lang="hu-HU" u="sng" smtClean="0"/>
              <a:t>A szegélyeltávolítás beállítása</a:t>
            </a:r>
            <a:r>
              <a:rPr lang="hu-HU" smtClean="0"/>
              <a:t>:</a:t>
            </a:r>
            <a:br>
              <a:rPr lang="hu-HU" smtClean="0"/>
            </a:br>
            <a:r>
              <a:rPr lang="hu-HU" sz="2400" smtClean="0"/>
              <a:t>(a szegély helyzete a szegélydoboztól kifelé tolható)</a:t>
            </a:r>
          </a:p>
          <a:p>
            <a:pPr marL="0" indent="0" algn="ctr">
              <a:spcBef>
                <a:spcPts val="0"/>
              </a:spcBef>
              <a:buNone/>
            </a:pPr>
            <a:r>
              <a:rPr lang="hu-HU" sz="2600" b="1" smtClean="0">
                <a:solidFill>
                  <a:srgbClr val="FF0000"/>
                </a:solidFill>
                <a:latin typeface="Courier New" panose="02070309020205020404" pitchFamily="49" charset="0"/>
                <a:cs typeface="Courier New" panose="02070309020205020404" pitchFamily="49" charset="0"/>
              </a:rPr>
              <a:t>border-image-outset: 10px</a:t>
            </a:r>
            <a:r>
              <a:rPr lang="hu-HU" sz="2600" b="1" smtClean="0">
                <a:solidFill>
                  <a:srgbClr val="FF0000"/>
                </a:solidFill>
                <a:latin typeface="Courier New" panose="02070309020205020404" pitchFamily="49" charset="0"/>
                <a:cs typeface="Courier New" panose="02070309020205020404" pitchFamily="49" charset="0"/>
              </a:rPr>
              <a:t>;</a:t>
            </a:r>
            <a:endParaRPr lang="hu-HU" sz="2800" b="1">
              <a:solidFill>
                <a:srgbClr val="FF0000"/>
              </a:solidFill>
              <a:latin typeface="Courier New" panose="02070309020205020404" pitchFamily="49" charset="0"/>
              <a:cs typeface="Courier New" panose="02070309020205020404" pitchFamily="49" charset="0"/>
            </a:endParaRPr>
          </a:p>
          <a:p>
            <a:pPr marL="0" indent="0">
              <a:spcBef>
                <a:spcPts val="1800"/>
              </a:spcBef>
              <a:buNone/>
            </a:pPr>
            <a:r>
              <a:rPr lang="hu-HU" u="sng" smtClean="0"/>
              <a:t>A képdarabnak a szegélyben történő ismétlődésének szabályozása</a:t>
            </a:r>
            <a:r>
              <a:rPr lang="hu-HU" smtClean="0"/>
              <a:t>:</a:t>
            </a:r>
            <a:br>
              <a:rPr lang="hu-HU" smtClean="0"/>
            </a:br>
            <a:r>
              <a:rPr lang="hu-HU" sz="2400" i="1" smtClean="0"/>
              <a:t>(két érték is lehet: 1. a vízszintes, a 2. a függőleges)</a:t>
            </a:r>
          </a:p>
          <a:p>
            <a:pPr indent="-250825">
              <a:spcBef>
                <a:spcPts val="0"/>
              </a:spcBef>
            </a:pPr>
            <a:r>
              <a:rPr lang="hu-HU" sz="2400" b="1" i="1" smtClean="0"/>
              <a:t>stretch</a:t>
            </a:r>
            <a:r>
              <a:rPr lang="hu-HU" sz="2400" smtClean="0"/>
              <a:t> = szétnyújtva (kitölti a szegélyszakaszt)</a:t>
            </a:r>
          </a:p>
          <a:p>
            <a:pPr indent="-250825">
              <a:spcBef>
                <a:spcPts val="0"/>
              </a:spcBef>
            </a:pPr>
            <a:r>
              <a:rPr lang="hu-HU" sz="2400" b="1" i="1" smtClean="0"/>
              <a:t>repeat</a:t>
            </a:r>
            <a:r>
              <a:rPr lang="hu-HU" sz="2400" smtClean="0"/>
              <a:t> = a képdarab ismétlődésével kitapétázza</a:t>
            </a:r>
          </a:p>
          <a:p>
            <a:pPr indent="-250825">
              <a:spcBef>
                <a:spcPts val="0"/>
              </a:spcBef>
            </a:pPr>
            <a:r>
              <a:rPr lang="hu-HU" sz="2400" b="1" i="1" smtClean="0"/>
              <a:t>round</a:t>
            </a:r>
            <a:r>
              <a:rPr lang="hu-HU" sz="2400" smtClean="0"/>
              <a:t> = átméretezve, hogy egész számú többszörö-sével ki lehessen tapétázni az adott szakaszt</a:t>
            </a:r>
          </a:p>
          <a:p>
            <a:pPr indent="-250825">
              <a:spcBef>
                <a:spcPts val="0"/>
              </a:spcBef>
            </a:pPr>
            <a:r>
              <a:rPr lang="hu-HU" sz="2400" b="1" i="1" smtClean="0"/>
              <a:t>space</a:t>
            </a:r>
            <a:r>
              <a:rPr lang="hu-HU" sz="2400" smtClean="0"/>
              <a:t> = a két végénél illeszkedéssel</a:t>
            </a:r>
            <a:endParaRPr lang="hu-HU" sz="2400"/>
          </a:p>
          <a:p>
            <a:pPr marL="0" indent="0" algn="ctr">
              <a:spcBef>
                <a:spcPts val="1200"/>
              </a:spcBef>
              <a:buNone/>
            </a:pPr>
            <a:r>
              <a:rPr lang="hu-HU" sz="2600" b="1" smtClean="0">
                <a:solidFill>
                  <a:srgbClr val="FF0000"/>
                </a:solidFill>
                <a:latin typeface="Courier New" panose="02070309020205020404" pitchFamily="49" charset="0"/>
                <a:cs typeface="Courier New" panose="02070309020205020404" pitchFamily="49" charset="0"/>
              </a:rPr>
              <a:t>border-image-repeat: round space;</a:t>
            </a:r>
          </a:p>
        </p:txBody>
      </p:sp>
    </p:spTree>
    <p:extLst>
      <p:ext uri="{BB962C8B-B14F-4D97-AF65-F5344CB8AC3E}">
        <p14:creationId xmlns:p14="http://schemas.microsoft.com/office/powerpoint/2010/main" val="10403584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smtClean="0"/>
              <a:t>4.5. Szegély képből (folyt)</a:t>
            </a:r>
            <a:endParaRPr lang="hu-HU"/>
          </a:p>
        </p:txBody>
      </p:sp>
      <p:sp>
        <p:nvSpPr>
          <p:cNvPr id="4" name="Dia számának helye 3"/>
          <p:cNvSpPr>
            <a:spLocks noGrp="1"/>
          </p:cNvSpPr>
          <p:nvPr>
            <p:ph type="sldNum" sz="quarter" idx="12"/>
          </p:nvPr>
        </p:nvSpPr>
        <p:spPr/>
        <p:txBody>
          <a:bodyPr/>
          <a:lstStyle/>
          <a:p>
            <a:fld id="{4DC61DD4-7DED-4AA4-9E5A-5F7D420479A6}" type="slidenum">
              <a:rPr lang="hu-HU" smtClean="0"/>
              <a:pPr/>
              <a:t>39</a:t>
            </a:fld>
            <a:endParaRPr lang="hu-HU" dirty="0"/>
          </a:p>
        </p:txBody>
      </p:sp>
      <p:sp>
        <p:nvSpPr>
          <p:cNvPr id="5" name="Tartalom helye 4"/>
          <p:cNvSpPr>
            <a:spLocks noGrp="1"/>
          </p:cNvSpPr>
          <p:nvPr>
            <p:ph idx="1"/>
          </p:nvPr>
        </p:nvSpPr>
        <p:spPr>
          <a:xfrm>
            <a:off x="1331640" y="1428736"/>
            <a:ext cx="7704856" cy="5312632"/>
          </a:xfrm>
        </p:spPr>
        <p:txBody>
          <a:bodyPr>
            <a:normAutofit/>
          </a:bodyPr>
          <a:lstStyle/>
          <a:p>
            <a:pPr marL="0" indent="0">
              <a:spcBef>
                <a:spcPts val="0"/>
              </a:spcBef>
              <a:buNone/>
            </a:pPr>
            <a:r>
              <a:rPr lang="hu-HU" u="sng" smtClean="0"/>
              <a:t>példa</a:t>
            </a:r>
            <a:r>
              <a:rPr lang="hu-HU" smtClean="0"/>
              <a:t/>
            </a:r>
            <a:br>
              <a:rPr lang="hu-HU" smtClean="0"/>
            </a:br>
            <a:r>
              <a:rPr lang="hu-HU" sz="2400" b="1" smtClean="0">
                <a:solidFill>
                  <a:srgbClr val="0070C0"/>
                </a:solidFill>
                <a:latin typeface="Courier New" panose="02070309020205020404" pitchFamily="49" charset="0"/>
                <a:cs typeface="Courier New" panose="02070309020205020404" pitchFamily="49" charset="0"/>
              </a:rPr>
              <a:t>border-image-source: url(kaktusz.jpg);</a:t>
            </a:r>
          </a:p>
          <a:p>
            <a:pPr marL="0" indent="0">
              <a:spcBef>
                <a:spcPts val="0"/>
              </a:spcBef>
              <a:buNone/>
            </a:pPr>
            <a:r>
              <a:rPr lang="hu-HU" sz="2400" b="1" smtClean="0">
                <a:solidFill>
                  <a:srgbClr val="0070C0"/>
                </a:solidFill>
                <a:latin typeface="Courier New" panose="02070309020205020404" pitchFamily="49" charset="0"/>
                <a:cs typeface="Courier New" panose="02070309020205020404" pitchFamily="49" charset="0"/>
              </a:rPr>
              <a:t>border-image-slice: 20%;</a:t>
            </a:r>
          </a:p>
          <a:p>
            <a:pPr marL="0" indent="0">
              <a:spcBef>
                <a:spcPts val="0"/>
              </a:spcBef>
              <a:buNone/>
            </a:pPr>
            <a:r>
              <a:rPr lang="hu-HU" sz="2400" b="1" smtClean="0">
                <a:solidFill>
                  <a:srgbClr val="0070C0"/>
                </a:solidFill>
                <a:latin typeface="Courier New" panose="02070309020205020404" pitchFamily="49" charset="0"/>
                <a:cs typeface="Courier New" panose="02070309020205020404" pitchFamily="49" charset="0"/>
              </a:rPr>
              <a:t>border-image-width: 40px 30px 20px 30px;</a:t>
            </a:r>
            <a:br>
              <a:rPr lang="hu-HU" sz="2400" b="1" smtClean="0">
                <a:solidFill>
                  <a:srgbClr val="0070C0"/>
                </a:solidFill>
                <a:latin typeface="Courier New" panose="02070309020205020404" pitchFamily="49" charset="0"/>
                <a:cs typeface="Courier New" panose="02070309020205020404" pitchFamily="49" charset="0"/>
              </a:rPr>
            </a:br>
            <a:r>
              <a:rPr lang="hu-HU" sz="2400" b="1" smtClean="0">
                <a:solidFill>
                  <a:srgbClr val="0070C0"/>
                </a:solidFill>
                <a:latin typeface="Courier New" panose="02070309020205020404" pitchFamily="49" charset="0"/>
                <a:cs typeface="Courier New" panose="02070309020205020404" pitchFamily="49" charset="0"/>
              </a:rPr>
              <a:t>border-image-outset: 0px;</a:t>
            </a:r>
            <a:br>
              <a:rPr lang="hu-HU" sz="2400" b="1" smtClean="0">
                <a:solidFill>
                  <a:srgbClr val="0070C0"/>
                </a:solidFill>
                <a:latin typeface="Courier New" panose="02070309020205020404" pitchFamily="49" charset="0"/>
                <a:cs typeface="Courier New" panose="02070309020205020404" pitchFamily="49" charset="0"/>
              </a:rPr>
            </a:br>
            <a:r>
              <a:rPr lang="hu-HU" sz="2400" b="1" smtClean="0">
                <a:solidFill>
                  <a:srgbClr val="0070C0"/>
                </a:solidFill>
                <a:latin typeface="Courier New" panose="02070309020205020404" pitchFamily="49" charset="0"/>
                <a:cs typeface="Courier New" panose="02070309020205020404" pitchFamily="49" charset="0"/>
              </a:rPr>
              <a:t>boder-image-repeat: round round;</a:t>
            </a:r>
            <a:br>
              <a:rPr lang="hu-HU" sz="2400" b="1" smtClean="0">
                <a:solidFill>
                  <a:srgbClr val="0070C0"/>
                </a:solidFill>
                <a:latin typeface="Courier New" panose="02070309020205020404" pitchFamily="49" charset="0"/>
                <a:cs typeface="Courier New" panose="02070309020205020404" pitchFamily="49" charset="0"/>
              </a:rPr>
            </a:br>
            <a:r>
              <a:rPr lang="hu-HU" sz="2400" b="1" i="1" smtClean="0">
                <a:solidFill>
                  <a:srgbClr val="002060"/>
                </a:solidFill>
                <a:latin typeface="Courier New" panose="02070309020205020404" pitchFamily="49" charset="0"/>
                <a:cs typeface="Courier New" panose="02070309020205020404" pitchFamily="49" charset="0"/>
              </a:rPr>
              <a:t> (border-image-repeat: stretch stretch;)</a:t>
            </a:r>
            <a:endParaRPr lang="hu-HU" sz="2400" b="1" i="1">
              <a:solidFill>
                <a:srgbClr val="002060"/>
              </a:solidFill>
              <a:latin typeface="Courier New" panose="02070309020205020404" pitchFamily="49" charset="0"/>
              <a:cs typeface="Courier New" panose="02070309020205020404" pitchFamily="49" charset="0"/>
            </a:endParaRPr>
          </a:p>
        </p:txBody>
      </p:sp>
      <p:pic>
        <p:nvPicPr>
          <p:cNvPr id="6" name="Kép 5"/>
          <p:cNvPicPr>
            <a:picLocks noChangeAspect="1"/>
          </p:cNvPicPr>
          <p:nvPr/>
        </p:nvPicPr>
        <p:blipFill rotWithShape="1">
          <a:blip r:embed="rId2"/>
          <a:srcRect l="24585" t="45576" r="26659" b="25270"/>
          <a:stretch/>
        </p:blipFill>
        <p:spPr bwMode="auto">
          <a:xfrm>
            <a:off x="1475656" y="4500763"/>
            <a:ext cx="6986615" cy="23488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365314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A dobozok típusai példával</a:t>
            </a:r>
            <a:endParaRPr lang="hu-HU" sz="4400" dirty="0"/>
          </a:p>
        </p:txBody>
      </p:sp>
      <p:sp>
        <p:nvSpPr>
          <p:cNvPr id="3" name="Dia számának helye 2"/>
          <p:cNvSpPr>
            <a:spLocks noGrp="1"/>
          </p:cNvSpPr>
          <p:nvPr>
            <p:ph type="sldNum" sz="quarter" idx="12"/>
          </p:nvPr>
        </p:nvSpPr>
        <p:spPr/>
        <p:txBody>
          <a:bodyPr/>
          <a:lstStyle/>
          <a:p>
            <a:fld id="{4DC61DD4-7DED-4AA4-9E5A-5F7D420479A6}" type="slidenum">
              <a:rPr lang="hu-HU" smtClean="0"/>
              <a:pPr/>
              <a:t>4</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9" name="Kép 8"/>
          <p:cNvPicPr>
            <a:picLocks noChangeAspect="1"/>
          </p:cNvPicPr>
          <p:nvPr/>
        </p:nvPicPr>
        <p:blipFill rotWithShape="1">
          <a:blip r:embed="rId2"/>
          <a:srcRect l="6847" t="36165" r="46784" b="34496"/>
          <a:stretch/>
        </p:blipFill>
        <p:spPr bwMode="auto">
          <a:xfrm>
            <a:off x="1433020" y="2816932"/>
            <a:ext cx="7492442" cy="2664296"/>
          </a:xfrm>
          <a:prstGeom prst="rect">
            <a:avLst/>
          </a:prstGeom>
          <a:ln>
            <a:noFill/>
          </a:ln>
          <a:extLst>
            <a:ext uri="{53640926-AAD7-44D8-BBD7-CCE9431645EC}">
              <a14:shadowObscured xmlns:a14="http://schemas.microsoft.com/office/drawing/2010/main"/>
            </a:ext>
          </a:extLst>
        </p:spPr>
      </p:pic>
      <p:sp>
        <p:nvSpPr>
          <p:cNvPr id="10" name="Téglalap 9"/>
          <p:cNvSpPr/>
          <p:nvPr/>
        </p:nvSpPr>
        <p:spPr>
          <a:xfrm>
            <a:off x="1912573" y="3212976"/>
            <a:ext cx="5580000" cy="1404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1" name="Téglalap 10"/>
          <p:cNvSpPr/>
          <p:nvPr/>
        </p:nvSpPr>
        <p:spPr>
          <a:xfrm>
            <a:off x="1427502" y="2651720"/>
            <a:ext cx="7560000" cy="28295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2" name="Szövegdoboz 11"/>
          <p:cNvSpPr txBox="1"/>
          <p:nvPr/>
        </p:nvSpPr>
        <p:spPr>
          <a:xfrm>
            <a:off x="1611783" y="6151877"/>
            <a:ext cx="3600400" cy="461665"/>
          </a:xfrm>
          <a:prstGeom prst="rect">
            <a:avLst/>
          </a:prstGeom>
          <a:solidFill>
            <a:srgbClr val="FF0000"/>
          </a:solidFill>
        </p:spPr>
        <p:txBody>
          <a:bodyPr wrap="square" rtlCol="0">
            <a:spAutoFit/>
          </a:bodyPr>
          <a:lstStyle/>
          <a:p>
            <a:pPr algn="ctr"/>
            <a:r>
              <a:rPr lang="hu-HU" sz="2400" smtClean="0">
                <a:solidFill>
                  <a:schemeClr val="bg1"/>
                </a:solidFill>
                <a:latin typeface="Arial" panose="020B0604020202020204" pitchFamily="34" charset="0"/>
                <a:cs typeface="Arial" panose="020B0604020202020204" pitchFamily="34" charset="0"/>
              </a:rPr>
              <a:t>külső blokkszintű doboz</a:t>
            </a:r>
            <a:endParaRPr lang="hu-HU" sz="2400">
              <a:solidFill>
                <a:schemeClr val="bg1"/>
              </a:solidFill>
              <a:latin typeface="Arial" panose="020B0604020202020204" pitchFamily="34" charset="0"/>
              <a:cs typeface="Arial" panose="020B0604020202020204" pitchFamily="34" charset="0"/>
            </a:endParaRPr>
          </a:p>
        </p:txBody>
      </p:sp>
      <p:cxnSp>
        <p:nvCxnSpPr>
          <p:cNvPr id="14" name="Egyenes összekötő nyíllal 13"/>
          <p:cNvCxnSpPr>
            <a:stCxn id="12" idx="0"/>
          </p:cNvCxnSpPr>
          <p:nvPr/>
        </p:nvCxnSpPr>
        <p:spPr>
          <a:xfrm flipV="1">
            <a:off x="3411983" y="5481228"/>
            <a:ext cx="0" cy="670649"/>
          </a:xfrm>
          <a:prstGeom prst="straightConnector1">
            <a:avLst/>
          </a:prstGeom>
          <a:ln w="381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9" name="Szövegdoboz 18"/>
          <p:cNvSpPr txBox="1"/>
          <p:nvPr/>
        </p:nvSpPr>
        <p:spPr>
          <a:xfrm>
            <a:off x="5387102" y="1628800"/>
            <a:ext cx="3600400" cy="461665"/>
          </a:xfrm>
          <a:prstGeom prst="rect">
            <a:avLst/>
          </a:prstGeom>
          <a:solidFill>
            <a:srgbClr val="0070C0"/>
          </a:solidFill>
        </p:spPr>
        <p:txBody>
          <a:bodyPr wrap="square" rtlCol="0">
            <a:spAutoFit/>
          </a:bodyPr>
          <a:lstStyle/>
          <a:p>
            <a:pPr algn="ctr"/>
            <a:r>
              <a:rPr lang="hu-HU" sz="2400" smtClean="0">
                <a:solidFill>
                  <a:schemeClr val="bg1"/>
                </a:solidFill>
                <a:latin typeface="Arial" panose="020B0604020202020204" pitchFamily="34" charset="0"/>
                <a:cs typeface="Arial" panose="020B0604020202020204" pitchFamily="34" charset="0"/>
              </a:rPr>
              <a:t>belső blokkszintű doboz</a:t>
            </a:r>
            <a:endParaRPr lang="hu-HU" sz="2400">
              <a:solidFill>
                <a:schemeClr val="bg1"/>
              </a:solidFill>
              <a:latin typeface="Arial" panose="020B0604020202020204" pitchFamily="34" charset="0"/>
              <a:cs typeface="Arial" panose="020B0604020202020204" pitchFamily="34" charset="0"/>
            </a:endParaRPr>
          </a:p>
        </p:txBody>
      </p:sp>
      <p:cxnSp>
        <p:nvCxnSpPr>
          <p:cNvPr id="20" name="Egyenes összekötő nyíllal 19"/>
          <p:cNvCxnSpPr/>
          <p:nvPr/>
        </p:nvCxnSpPr>
        <p:spPr>
          <a:xfrm>
            <a:off x="6300192" y="2090465"/>
            <a:ext cx="0" cy="1122511"/>
          </a:xfrm>
          <a:prstGeom prst="straightConnector1">
            <a:avLst/>
          </a:prstGeom>
          <a:ln w="381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9" name="Téglalap 28"/>
          <p:cNvSpPr/>
          <p:nvPr/>
        </p:nvSpPr>
        <p:spPr>
          <a:xfrm>
            <a:off x="2484000" y="3744000"/>
            <a:ext cx="3456152" cy="324000"/>
          </a:xfrm>
          <a:prstGeom prst="rect">
            <a:avLst/>
          </a:prstGeom>
          <a:noFill/>
          <a:ln w="3810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0" name="Szövegdoboz 29"/>
          <p:cNvSpPr txBox="1"/>
          <p:nvPr/>
        </p:nvSpPr>
        <p:spPr>
          <a:xfrm>
            <a:off x="7632000" y="3564000"/>
            <a:ext cx="1224000" cy="707886"/>
          </a:xfrm>
          <a:prstGeom prst="rect">
            <a:avLst/>
          </a:prstGeom>
          <a:solidFill>
            <a:srgbClr val="66FF33"/>
          </a:solidFill>
        </p:spPr>
        <p:txBody>
          <a:bodyPr wrap="square" rtlCol="0">
            <a:spAutoFit/>
          </a:bodyPr>
          <a:lstStyle/>
          <a:p>
            <a:pPr algn="ctr"/>
            <a:r>
              <a:rPr lang="hu-HU" sz="2000" smtClean="0">
                <a:latin typeface="Arial" panose="020B0604020202020204" pitchFamily="34" charset="0"/>
                <a:cs typeface="Arial" panose="020B0604020202020204" pitchFamily="34" charset="0"/>
              </a:rPr>
              <a:t>sorszintű dobozok</a:t>
            </a:r>
            <a:endParaRPr lang="hu-HU" sz="2000">
              <a:latin typeface="Arial" panose="020B0604020202020204" pitchFamily="34" charset="0"/>
              <a:cs typeface="Arial" panose="020B0604020202020204" pitchFamily="34" charset="0"/>
            </a:endParaRPr>
          </a:p>
        </p:txBody>
      </p:sp>
      <p:cxnSp>
        <p:nvCxnSpPr>
          <p:cNvPr id="31" name="Egyenes összekötő nyíllal 30"/>
          <p:cNvCxnSpPr>
            <a:stCxn id="30" idx="1"/>
            <a:endCxn id="29" idx="3"/>
          </p:cNvCxnSpPr>
          <p:nvPr/>
        </p:nvCxnSpPr>
        <p:spPr>
          <a:xfrm flipH="1" flipV="1">
            <a:off x="5940152" y="3906000"/>
            <a:ext cx="1691848" cy="11943"/>
          </a:xfrm>
          <a:prstGeom prst="straightConnector1">
            <a:avLst/>
          </a:prstGeom>
          <a:ln w="38100">
            <a:solidFill>
              <a:srgbClr val="00CC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5" name="Téglalap 34"/>
          <p:cNvSpPr/>
          <p:nvPr/>
        </p:nvSpPr>
        <p:spPr>
          <a:xfrm>
            <a:off x="3968867" y="4653136"/>
            <a:ext cx="1971285"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6" name="Szövegdoboz 35"/>
          <p:cNvSpPr txBox="1"/>
          <p:nvPr/>
        </p:nvSpPr>
        <p:spPr>
          <a:xfrm>
            <a:off x="6330133" y="6028766"/>
            <a:ext cx="1784418" cy="707886"/>
          </a:xfrm>
          <a:prstGeom prst="rect">
            <a:avLst/>
          </a:prstGeom>
          <a:solidFill>
            <a:srgbClr val="7030A0"/>
          </a:solidFill>
        </p:spPr>
        <p:txBody>
          <a:bodyPr wrap="square" rtlCol="0">
            <a:spAutoFit/>
          </a:bodyPr>
          <a:lstStyle/>
          <a:p>
            <a:pPr algn="ctr"/>
            <a:r>
              <a:rPr lang="hu-HU" sz="2000" smtClean="0">
                <a:solidFill>
                  <a:schemeClr val="bg1"/>
                </a:solidFill>
                <a:latin typeface="Arial" panose="020B0604020202020204" pitchFamily="34" charset="0"/>
                <a:cs typeface="Arial" panose="020B0604020202020204" pitchFamily="34" charset="0"/>
              </a:rPr>
              <a:t>soron belüli doboz</a:t>
            </a:r>
            <a:endParaRPr lang="hu-HU" sz="2000">
              <a:solidFill>
                <a:schemeClr val="bg1"/>
              </a:solidFill>
              <a:latin typeface="Arial" panose="020B0604020202020204" pitchFamily="34" charset="0"/>
              <a:cs typeface="Arial" panose="020B0604020202020204" pitchFamily="34" charset="0"/>
            </a:endParaRPr>
          </a:p>
        </p:txBody>
      </p:sp>
      <p:cxnSp>
        <p:nvCxnSpPr>
          <p:cNvPr id="37" name="Egyenes összekötő nyíllal 36"/>
          <p:cNvCxnSpPr/>
          <p:nvPr/>
        </p:nvCxnSpPr>
        <p:spPr>
          <a:xfrm flipH="1" flipV="1">
            <a:off x="5940152" y="5013136"/>
            <a:ext cx="1282190" cy="1015631"/>
          </a:xfrm>
          <a:prstGeom prst="straightConnector1">
            <a:avLst/>
          </a:prstGeom>
          <a:ln w="38100">
            <a:solidFill>
              <a:srgbClr val="7030A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0" name="Téglalap 39"/>
          <p:cNvSpPr/>
          <p:nvPr/>
        </p:nvSpPr>
        <p:spPr>
          <a:xfrm>
            <a:off x="2052000" y="3312000"/>
            <a:ext cx="5004000" cy="324000"/>
          </a:xfrm>
          <a:prstGeom prst="rect">
            <a:avLst/>
          </a:prstGeom>
          <a:noFill/>
          <a:ln w="3810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1" name="Téglalap 40"/>
          <p:cNvSpPr/>
          <p:nvPr/>
        </p:nvSpPr>
        <p:spPr>
          <a:xfrm>
            <a:off x="2484000" y="4219486"/>
            <a:ext cx="4896000" cy="324000"/>
          </a:xfrm>
          <a:prstGeom prst="rect">
            <a:avLst/>
          </a:prstGeom>
          <a:noFill/>
          <a:ln w="3810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42" name="Egyenes összekötő nyíllal 41"/>
          <p:cNvCxnSpPr>
            <a:stCxn id="30" idx="1"/>
          </p:cNvCxnSpPr>
          <p:nvPr/>
        </p:nvCxnSpPr>
        <p:spPr>
          <a:xfrm flipH="1" flipV="1">
            <a:off x="7056000" y="3474000"/>
            <a:ext cx="576000" cy="443943"/>
          </a:xfrm>
          <a:prstGeom prst="straightConnector1">
            <a:avLst/>
          </a:prstGeom>
          <a:ln w="38100">
            <a:solidFill>
              <a:srgbClr val="00CC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5" name="Egyenes összekötő nyíllal 44"/>
          <p:cNvCxnSpPr/>
          <p:nvPr/>
        </p:nvCxnSpPr>
        <p:spPr>
          <a:xfrm flipH="1">
            <a:off x="7187302" y="3917943"/>
            <a:ext cx="444698" cy="301543"/>
          </a:xfrm>
          <a:prstGeom prst="straightConnector1">
            <a:avLst/>
          </a:prstGeom>
          <a:ln w="38100">
            <a:solidFill>
              <a:srgbClr val="00CC00"/>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9992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Háttérbeállítások</a:t>
            </a:r>
            <a:endParaRPr lang="hu-HU" sz="4400" dirty="0"/>
          </a:p>
        </p:txBody>
      </p:sp>
      <p:sp>
        <p:nvSpPr>
          <p:cNvPr id="4" name="Tartalom helye 3"/>
          <p:cNvSpPr>
            <a:spLocks noGrp="1"/>
          </p:cNvSpPr>
          <p:nvPr>
            <p:ph idx="1"/>
          </p:nvPr>
        </p:nvSpPr>
        <p:spPr>
          <a:xfrm>
            <a:off x="1331640" y="1484784"/>
            <a:ext cx="7632848" cy="5373216"/>
          </a:xfrm>
        </p:spPr>
        <p:txBody>
          <a:bodyPr>
            <a:noAutofit/>
          </a:bodyPr>
          <a:lstStyle/>
          <a:p>
            <a:pPr marL="88900" indent="0">
              <a:spcBef>
                <a:spcPts val="0"/>
              </a:spcBef>
              <a:buNone/>
            </a:pPr>
            <a:r>
              <a:rPr lang="hu-HU" sz="2800" b="1" smtClean="0"/>
              <a:t>A weblap valamennyi elemének </a:t>
            </a:r>
            <a:r>
              <a:rPr lang="hu-HU" sz="2800" smtClean="0"/>
              <a:t>(karakter, szó, címsor, bekezdés, lista, táblázat, kép stb.) </a:t>
            </a:r>
            <a:r>
              <a:rPr lang="hu-HU" sz="2800" b="1" smtClean="0"/>
              <a:t>van háttérrétege</a:t>
            </a:r>
            <a:r>
              <a:rPr lang="hu-HU" sz="2800" smtClean="0"/>
              <a:t>, amely alapértelmezetten</a:t>
            </a:r>
          </a:p>
          <a:p>
            <a:pPr marL="546100" indent="-457200">
              <a:spcBef>
                <a:spcPts val="600"/>
              </a:spcBef>
            </a:pPr>
            <a:r>
              <a:rPr lang="hu-HU" sz="2800" smtClean="0"/>
              <a:t>vagy teljesen </a:t>
            </a:r>
            <a:r>
              <a:rPr lang="hu-HU" sz="2800" b="1" smtClean="0"/>
              <a:t>átlátszó</a:t>
            </a:r>
            <a:r>
              <a:rPr lang="hu-HU" sz="2800" smtClean="0"/>
              <a:t>,</a:t>
            </a:r>
          </a:p>
          <a:p>
            <a:pPr marL="546100" indent="-457200">
              <a:spcBef>
                <a:spcPts val="600"/>
              </a:spcBef>
            </a:pPr>
            <a:r>
              <a:rPr lang="hu-HU" sz="2800" smtClean="0"/>
              <a:t>vagy a háttérszín tulajdonság értékének megfelelően </a:t>
            </a:r>
            <a:r>
              <a:rPr lang="hu-HU" sz="2800" b="1" smtClean="0"/>
              <a:t>kitöltött színű</a:t>
            </a:r>
            <a:r>
              <a:rPr lang="hu-HU" sz="2800" smtClean="0"/>
              <a:t>,</a:t>
            </a:r>
          </a:p>
          <a:p>
            <a:pPr marL="546100" indent="-457200">
              <a:spcBef>
                <a:spcPts val="600"/>
              </a:spcBef>
            </a:pPr>
            <a:r>
              <a:rPr lang="hu-HU" sz="2800" smtClean="0"/>
              <a:t>és/vagy a háttérkép(ek) tulajdonságértéke(i)-ként meghatározott </a:t>
            </a:r>
            <a:r>
              <a:rPr lang="hu-HU" sz="2800" b="1" smtClean="0"/>
              <a:t>kép(ek) alkotják</a:t>
            </a:r>
            <a:r>
              <a:rPr lang="hu-HU" sz="2800" smtClean="0"/>
              <a:t>.</a:t>
            </a:r>
          </a:p>
          <a:p>
            <a:pPr marL="88900" indent="0">
              <a:spcBef>
                <a:spcPts val="1200"/>
              </a:spcBef>
              <a:buNone/>
            </a:pPr>
            <a:r>
              <a:rPr lang="hu-HU" sz="2800"/>
              <a:t>A CSS háttér tulajdonságai az elemek háttér effektusainak meghatározására szolgálnak.</a:t>
            </a:r>
            <a:endParaRPr lang="hu-HU" sz="2800" smtClean="0"/>
          </a:p>
        </p:txBody>
      </p:sp>
      <p:sp>
        <p:nvSpPr>
          <p:cNvPr id="3" name="Dia számának helye 2"/>
          <p:cNvSpPr>
            <a:spLocks noGrp="1"/>
          </p:cNvSpPr>
          <p:nvPr>
            <p:ph type="sldNum" sz="quarter" idx="12"/>
          </p:nvPr>
        </p:nvSpPr>
        <p:spPr/>
        <p:txBody>
          <a:bodyPr/>
          <a:lstStyle/>
          <a:p>
            <a:fld id="{4DC61DD4-7DED-4AA4-9E5A-5F7D420479A6}" type="slidenum">
              <a:rPr lang="hu-HU" smtClean="0"/>
              <a:pPr/>
              <a:t>40</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12103937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mtClean="0"/>
              <a:t>Háttértulajdonságok</a:t>
            </a:r>
            <a:endParaRPr lang="hu-HU" dirty="0"/>
          </a:p>
        </p:txBody>
      </p:sp>
      <p:sp>
        <p:nvSpPr>
          <p:cNvPr id="3" name="Tartalom helye 2"/>
          <p:cNvSpPr>
            <a:spLocks noGrp="1"/>
          </p:cNvSpPr>
          <p:nvPr>
            <p:ph sz="half" idx="1"/>
          </p:nvPr>
        </p:nvSpPr>
        <p:spPr>
          <a:xfrm>
            <a:off x="1340148" y="1493292"/>
            <a:ext cx="7803852" cy="5248076"/>
          </a:xfrm>
        </p:spPr>
        <p:txBody>
          <a:bodyPr>
            <a:normAutofit lnSpcReduction="10000"/>
          </a:bodyPr>
          <a:lstStyle/>
          <a:p>
            <a:pPr indent="-254000">
              <a:spcBef>
                <a:spcPts val="0"/>
              </a:spcBef>
            </a:pPr>
            <a:r>
              <a:rPr lang="hu-HU" sz="3000" smtClean="0"/>
              <a:t>háttérszín: </a:t>
            </a:r>
            <a:r>
              <a:rPr lang="hu-HU" sz="3000" b="1" smtClean="0">
                <a:solidFill>
                  <a:srgbClr val="FF0000"/>
                </a:solidFill>
              </a:rPr>
              <a:t>background-color</a:t>
            </a:r>
          </a:p>
          <a:p>
            <a:pPr indent="-254000">
              <a:spcBef>
                <a:spcPts val="1200"/>
              </a:spcBef>
            </a:pPr>
            <a:r>
              <a:rPr lang="hu-HU" sz="3000" smtClean="0"/>
              <a:t>háttérkép: </a:t>
            </a:r>
            <a:r>
              <a:rPr lang="hu-HU" sz="3000" b="1" smtClean="0">
                <a:solidFill>
                  <a:srgbClr val="FF0000"/>
                </a:solidFill>
              </a:rPr>
              <a:t>background-image</a:t>
            </a:r>
          </a:p>
          <a:p>
            <a:pPr indent="-254000">
              <a:spcBef>
                <a:spcPts val="1200"/>
              </a:spcBef>
            </a:pPr>
            <a:r>
              <a:rPr lang="hu-HU" sz="3000"/>
              <a:t>háttérkép ismétlődése: </a:t>
            </a:r>
            <a:br>
              <a:rPr lang="hu-HU" sz="3000"/>
            </a:br>
            <a:r>
              <a:rPr lang="hu-HU" sz="3000" b="1">
                <a:solidFill>
                  <a:srgbClr val="FF0000"/>
                </a:solidFill>
              </a:rPr>
              <a:t>background-repeat</a:t>
            </a:r>
          </a:p>
          <a:p>
            <a:pPr indent="-254000">
              <a:spcBef>
                <a:spcPts val="1200"/>
              </a:spcBef>
            </a:pPr>
            <a:r>
              <a:rPr lang="hu-HU" sz="3000"/>
              <a:t>háttérkép elhelyezése: </a:t>
            </a:r>
            <a:br>
              <a:rPr lang="hu-HU" sz="3000"/>
            </a:br>
            <a:r>
              <a:rPr lang="hu-HU" sz="3000" b="1">
                <a:solidFill>
                  <a:srgbClr val="FF0000"/>
                </a:solidFill>
              </a:rPr>
              <a:t>background-position</a:t>
            </a:r>
          </a:p>
          <a:p>
            <a:pPr indent="-254000">
              <a:spcBef>
                <a:spcPts val="1200"/>
              </a:spcBef>
            </a:pPr>
            <a:r>
              <a:rPr lang="hu-HU" sz="3000" smtClean="0"/>
              <a:t>háttérkép mérete: </a:t>
            </a:r>
            <a:r>
              <a:rPr lang="hu-HU" sz="3000" b="1" smtClean="0">
                <a:solidFill>
                  <a:srgbClr val="FF0000"/>
                </a:solidFill>
              </a:rPr>
              <a:t>background-size</a:t>
            </a:r>
          </a:p>
          <a:p>
            <a:pPr indent="-254000">
              <a:spcBef>
                <a:spcPts val="1200"/>
              </a:spcBef>
            </a:pPr>
            <a:r>
              <a:rPr lang="hu-HU" sz="3000" smtClean="0"/>
              <a:t>háttérkép </a:t>
            </a:r>
            <a:r>
              <a:rPr lang="hu-HU" sz="3000"/>
              <a:t>hatóköre: </a:t>
            </a:r>
            <a:r>
              <a:rPr lang="hu-HU" sz="3000" b="1" smtClean="0">
                <a:solidFill>
                  <a:srgbClr val="FF0000"/>
                </a:solidFill>
              </a:rPr>
              <a:t>background-clip</a:t>
            </a:r>
          </a:p>
          <a:p>
            <a:pPr indent="-254000">
              <a:spcBef>
                <a:spcPts val="1200"/>
              </a:spcBef>
            </a:pPr>
            <a:r>
              <a:rPr lang="hu-HU" sz="3000" smtClean="0"/>
              <a:t>háttérkép </a:t>
            </a:r>
            <a:r>
              <a:rPr lang="hu-HU" sz="3000"/>
              <a:t>helyzetéhez referenciapont megadása: </a:t>
            </a:r>
            <a:r>
              <a:rPr lang="hu-HU" sz="3000" b="1" smtClean="0">
                <a:solidFill>
                  <a:srgbClr val="FF0000"/>
                </a:solidFill>
              </a:rPr>
              <a:t>background-origin</a:t>
            </a:r>
            <a:endParaRPr lang="hu-HU" sz="3000" b="1">
              <a:solidFill>
                <a:srgbClr val="FF0000"/>
              </a:solidFill>
            </a:endParaRP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41</a:t>
            </a:fld>
            <a:endParaRPr lang="hu-HU" dirty="0"/>
          </a:p>
        </p:txBody>
      </p:sp>
    </p:spTree>
    <p:extLst>
      <p:ext uri="{BB962C8B-B14F-4D97-AF65-F5344CB8AC3E}">
        <p14:creationId xmlns:p14="http://schemas.microsoft.com/office/powerpoint/2010/main" val="20472110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mtClean="0"/>
              <a:t>Háttértulajdonságok</a:t>
            </a:r>
            <a:endParaRPr lang="hu-HU" dirty="0"/>
          </a:p>
        </p:txBody>
      </p:sp>
      <p:sp>
        <p:nvSpPr>
          <p:cNvPr id="3" name="Tartalom helye 2"/>
          <p:cNvSpPr>
            <a:spLocks noGrp="1"/>
          </p:cNvSpPr>
          <p:nvPr>
            <p:ph sz="half" idx="1"/>
          </p:nvPr>
        </p:nvSpPr>
        <p:spPr>
          <a:xfrm>
            <a:off x="1340148" y="1493292"/>
            <a:ext cx="7803852" cy="5248076"/>
          </a:xfrm>
        </p:spPr>
        <p:txBody>
          <a:bodyPr>
            <a:normAutofit/>
          </a:bodyPr>
          <a:lstStyle/>
          <a:p>
            <a:pPr indent="-254000">
              <a:spcBef>
                <a:spcPts val="900"/>
              </a:spcBef>
            </a:pPr>
            <a:r>
              <a:rPr lang="hu-HU" sz="3000" smtClean="0"/>
              <a:t>háttérkép kapcsolása:</a:t>
            </a:r>
            <a:br>
              <a:rPr lang="hu-HU" sz="3000" smtClean="0"/>
            </a:br>
            <a:r>
              <a:rPr lang="hu-HU" sz="3000" b="1" smtClean="0">
                <a:solidFill>
                  <a:srgbClr val="FF0000"/>
                </a:solidFill>
              </a:rPr>
              <a:t>background-attachment</a:t>
            </a:r>
          </a:p>
          <a:p>
            <a:pPr marL="88900" indent="0">
              <a:spcBef>
                <a:spcPts val="2400"/>
              </a:spcBef>
              <a:spcAft>
                <a:spcPts val="2400"/>
              </a:spcAft>
              <a:buNone/>
            </a:pPr>
            <a:r>
              <a:rPr lang="hu-HU" sz="3000" u="sng" smtClean="0"/>
              <a:t>összevont forma</a:t>
            </a:r>
            <a:r>
              <a:rPr lang="hu-HU" sz="3000" smtClean="0"/>
              <a:t>: </a:t>
            </a:r>
            <a:r>
              <a:rPr lang="hu-HU" sz="3000" b="1" smtClean="0">
                <a:solidFill>
                  <a:srgbClr val="FF0000"/>
                </a:solidFill>
              </a:rPr>
              <a:t>background</a:t>
            </a:r>
            <a:r>
              <a:rPr lang="hu-HU" sz="3000" smtClean="0"/>
              <a:t/>
            </a:r>
            <a:br>
              <a:rPr lang="hu-HU" sz="3000" smtClean="0"/>
            </a:br>
            <a:r>
              <a:rPr lang="hu-HU" sz="2400" i="1" smtClean="0"/>
              <a:t>(szín, kép</a:t>
            </a:r>
            <a:r>
              <a:rPr lang="hu-HU" sz="2400" i="1"/>
              <a:t>, </a:t>
            </a:r>
            <a:r>
              <a:rPr lang="hu-HU" sz="2400" i="1" smtClean="0"/>
              <a:t>pozíció, méret, </a:t>
            </a:r>
            <a:r>
              <a:rPr lang="hu-HU" sz="2400" i="1"/>
              <a:t>ismétlődés</a:t>
            </a:r>
            <a:r>
              <a:rPr lang="hu-HU" sz="2400" i="1" smtClean="0"/>
              <a:t>, referenciapont, hatókör, kapcsolás)</a:t>
            </a:r>
          </a:p>
          <a:p>
            <a:pPr marL="444500" indent="-352425">
              <a:spcBef>
                <a:spcPts val="0"/>
              </a:spcBef>
              <a:buNone/>
              <a:tabLst>
                <a:tab pos="719138" algn="l"/>
                <a:tab pos="2690813" algn="l"/>
              </a:tabLst>
            </a:pPr>
            <a:r>
              <a:rPr lang="hu-HU" sz="3200" b="1" smtClean="0">
                <a:solidFill>
                  <a:srgbClr val="0070C0"/>
                </a:solidFill>
                <a:latin typeface="Courier New" panose="02070309020205020404" pitchFamily="49" charset="0"/>
                <a:cs typeface="Courier New" panose="02070309020205020404" pitchFamily="49" charset="0"/>
              </a:rPr>
              <a:t>background:</a:t>
            </a:r>
            <a:br>
              <a:rPr lang="hu-HU" sz="3200" b="1" smtClean="0">
                <a:solidFill>
                  <a:srgbClr val="0070C0"/>
                </a:solidFill>
                <a:latin typeface="Courier New" panose="02070309020205020404" pitchFamily="49" charset="0"/>
                <a:cs typeface="Courier New" panose="02070309020205020404" pitchFamily="49" charset="0"/>
              </a:rPr>
            </a:br>
            <a:r>
              <a:rPr lang="hu-HU" sz="3200" b="1" smtClean="0">
                <a:solidFill>
                  <a:srgbClr val="0070C0"/>
                </a:solidFill>
                <a:latin typeface="Courier New" panose="02070309020205020404" pitchFamily="49" charset="0"/>
                <a:cs typeface="Courier New" panose="02070309020205020404" pitchFamily="49" charset="0"/>
              </a:rPr>
              <a:t>#yellow </a:t>
            </a:r>
            <a:r>
              <a:rPr lang="hu-HU" sz="3200" b="1" smtClean="0">
                <a:solidFill>
                  <a:srgbClr val="0070C0"/>
                </a:solidFill>
                <a:latin typeface="Courier New" panose="02070309020205020404" pitchFamily="49" charset="0"/>
                <a:cs typeface="Courier New" panose="02070309020205020404" pitchFamily="49" charset="0"/>
              </a:rPr>
              <a:t> url(kep.jpg)  </a:t>
            </a:r>
            <a:r>
              <a:rPr lang="hu-HU" sz="3200" b="1" smtClean="0">
                <a:solidFill>
                  <a:srgbClr val="0070C0"/>
                </a:solidFill>
                <a:latin typeface="Courier New" panose="02070309020205020404" pitchFamily="49" charset="0"/>
                <a:cs typeface="Courier New" panose="02070309020205020404" pitchFamily="49" charset="0"/>
              </a:rPr>
              <a:t>center</a:t>
            </a:r>
            <a:br>
              <a:rPr lang="hu-HU" sz="3200" b="1" smtClean="0">
                <a:solidFill>
                  <a:srgbClr val="0070C0"/>
                </a:solidFill>
                <a:latin typeface="Courier New" panose="02070309020205020404" pitchFamily="49" charset="0"/>
                <a:cs typeface="Courier New" panose="02070309020205020404" pitchFamily="49" charset="0"/>
              </a:rPr>
            </a:br>
            <a:r>
              <a:rPr lang="hu-HU" sz="3200" b="1" smtClean="0">
                <a:solidFill>
                  <a:srgbClr val="0070C0"/>
                </a:solidFill>
                <a:latin typeface="Courier New" panose="02070309020205020404" pitchFamily="49" charset="0"/>
                <a:cs typeface="Courier New" panose="02070309020205020404" pitchFamily="49" charset="0"/>
              </a:rPr>
              <a:t>auto </a:t>
            </a:r>
            <a:r>
              <a:rPr lang="hu-HU" sz="3200" b="1" smtClean="0">
                <a:solidFill>
                  <a:srgbClr val="0070C0"/>
                </a:solidFill>
                <a:latin typeface="Courier New" panose="02070309020205020404" pitchFamily="49" charset="0"/>
                <a:cs typeface="Courier New" panose="02070309020205020404" pitchFamily="49" charset="0"/>
              </a:rPr>
              <a:t> no-repeat  </a:t>
            </a:r>
            <a:r>
              <a:rPr lang="hu-HU" sz="3200" b="1" smtClean="0">
                <a:solidFill>
                  <a:srgbClr val="0070C0"/>
                </a:solidFill>
                <a:latin typeface="Courier New" panose="02070309020205020404" pitchFamily="49" charset="0"/>
                <a:cs typeface="Courier New" panose="02070309020205020404" pitchFamily="49" charset="0"/>
              </a:rPr>
              <a:t>content-box</a:t>
            </a:r>
            <a:br>
              <a:rPr lang="hu-HU" sz="3200" b="1" smtClean="0">
                <a:solidFill>
                  <a:srgbClr val="0070C0"/>
                </a:solidFill>
                <a:latin typeface="Courier New" panose="02070309020205020404" pitchFamily="49" charset="0"/>
                <a:cs typeface="Courier New" panose="02070309020205020404" pitchFamily="49" charset="0"/>
              </a:rPr>
            </a:br>
            <a:r>
              <a:rPr lang="hu-HU" sz="3200" b="1" smtClean="0">
                <a:solidFill>
                  <a:srgbClr val="0070C0"/>
                </a:solidFill>
                <a:latin typeface="Courier New" panose="02070309020205020404" pitchFamily="49" charset="0"/>
                <a:cs typeface="Courier New" panose="02070309020205020404" pitchFamily="49" charset="0"/>
              </a:rPr>
              <a:t>padding-box  scroll</a:t>
            </a:r>
            <a:r>
              <a:rPr lang="hu-HU" sz="3200" b="1" smtClean="0">
                <a:solidFill>
                  <a:srgbClr val="0070C0"/>
                </a:solidFill>
                <a:latin typeface="Courier New" panose="02070309020205020404" pitchFamily="49" charset="0"/>
                <a:cs typeface="Courier New" panose="02070309020205020404" pitchFamily="49" charset="0"/>
              </a:rPr>
              <a:t>;</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42</a:t>
            </a:fld>
            <a:endParaRPr lang="hu-HU" dirty="0"/>
          </a:p>
        </p:txBody>
      </p:sp>
    </p:spTree>
    <p:extLst>
      <p:ext uri="{BB962C8B-B14F-4D97-AF65-F5344CB8AC3E}">
        <p14:creationId xmlns:p14="http://schemas.microsoft.com/office/powerpoint/2010/main" val="24574764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mtClean="0"/>
              <a:t>1. Háttérszín</a:t>
            </a:r>
            <a:endParaRPr lang="hu-HU" dirty="0"/>
          </a:p>
        </p:txBody>
      </p:sp>
      <p:sp>
        <p:nvSpPr>
          <p:cNvPr id="3" name="Tartalom helye 2"/>
          <p:cNvSpPr>
            <a:spLocks noGrp="1"/>
          </p:cNvSpPr>
          <p:nvPr>
            <p:ph sz="half" idx="1"/>
          </p:nvPr>
        </p:nvSpPr>
        <p:spPr>
          <a:xfrm>
            <a:off x="1340148" y="1493292"/>
            <a:ext cx="7803852" cy="5248076"/>
          </a:xfrm>
        </p:spPr>
        <p:txBody>
          <a:bodyPr>
            <a:normAutofit/>
          </a:bodyPr>
          <a:lstStyle/>
          <a:p>
            <a:pPr marL="0" indent="0" algn="ctr">
              <a:spcBef>
                <a:spcPts val="0"/>
              </a:spcBef>
              <a:spcAft>
                <a:spcPts val="1200"/>
              </a:spcAft>
              <a:buNone/>
            </a:pPr>
            <a:r>
              <a:rPr lang="hu-HU" sz="3000" b="1" smtClean="0">
                <a:solidFill>
                  <a:srgbClr val="FF0000"/>
                </a:solidFill>
                <a:latin typeface="Courier New" panose="02070309020205020404" pitchFamily="49" charset="0"/>
                <a:cs typeface="Courier New" panose="02070309020205020404" pitchFamily="49" charset="0"/>
              </a:rPr>
              <a:t>kijelölő </a:t>
            </a:r>
            <a:r>
              <a:rPr lang="hu-HU" sz="3000" b="1">
                <a:solidFill>
                  <a:srgbClr val="FF0000"/>
                </a:solidFill>
                <a:latin typeface="Courier New" panose="02070309020205020404" pitchFamily="49" charset="0"/>
                <a:cs typeface="Courier New" panose="02070309020205020404" pitchFamily="49" charset="0"/>
              </a:rPr>
              <a:t>{ </a:t>
            </a:r>
            <a:r>
              <a:rPr lang="hu-HU" sz="3000" b="1" smtClean="0">
                <a:solidFill>
                  <a:srgbClr val="FF0000"/>
                </a:solidFill>
                <a:latin typeface="Courier New" panose="02070309020205020404" pitchFamily="49" charset="0"/>
                <a:cs typeface="Courier New" panose="02070309020205020404" pitchFamily="49" charset="0"/>
              </a:rPr>
              <a:t>background-color: </a:t>
            </a:r>
            <a:r>
              <a:rPr lang="hu-HU" sz="3000" b="1">
                <a:solidFill>
                  <a:srgbClr val="FF0000"/>
                </a:solidFill>
                <a:latin typeface="Courier New" panose="02070309020205020404" pitchFamily="49" charset="0"/>
                <a:cs typeface="Courier New" panose="02070309020205020404" pitchFamily="49" charset="0"/>
              </a:rPr>
              <a:t>…; }</a:t>
            </a:r>
            <a:endParaRPr lang="hu-HU" sz="3000" b="1">
              <a:solidFill>
                <a:srgbClr val="0070C0"/>
              </a:solidFill>
              <a:latin typeface="Courier New" panose="02070309020205020404" pitchFamily="49" charset="0"/>
              <a:cs typeface="Courier New" panose="02070309020205020404" pitchFamily="49" charset="0"/>
            </a:endParaRPr>
          </a:p>
          <a:p>
            <a:pPr marL="0" indent="0">
              <a:spcBef>
                <a:spcPts val="0"/>
              </a:spcBef>
              <a:spcAft>
                <a:spcPts val="1200"/>
              </a:spcAft>
              <a:buNone/>
            </a:pPr>
            <a:r>
              <a:rPr lang="hu-HU" sz="3200"/>
              <a:t>A </a:t>
            </a:r>
            <a:r>
              <a:rPr lang="hu-HU" sz="3200" smtClean="0"/>
              <a:t>böngészők a</a:t>
            </a:r>
            <a:br>
              <a:rPr lang="hu-HU" sz="3200" smtClean="0"/>
            </a:br>
            <a:r>
              <a:rPr lang="hu-HU" sz="3200" b="1" i="1" smtClean="0"/>
              <a:t>teljes elemnek</a:t>
            </a:r>
            <a:br>
              <a:rPr lang="hu-HU" sz="3200" b="1" i="1" smtClean="0"/>
            </a:br>
            <a:r>
              <a:rPr lang="hu-HU" sz="3200" smtClean="0"/>
              <a:t>a hátterét az adott</a:t>
            </a:r>
            <a:br>
              <a:rPr lang="hu-HU" sz="3200" smtClean="0"/>
            </a:br>
            <a:r>
              <a:rPr lang="hu-HU" sz="3200" smtClean="0"/>
              <a:t>színnel mutatják.</a:t>
            </a:r>
          </a:p>
          <a:p>
            <a:pPr marL="0" indent="0">
              <a:spcBef>
                <a:spcPts val="0"/>
              </a:spcBef>
              <a:spcAft>
                <a:spcPts val="1200"/>
              </a:spcAft>
              <a:buNone/>
            </a:pPr>
            <a:r>
              <a:rPr lang="hu-HU" sz="3200" smtClean="0"/>
              <a:t>A színeket több-</a:t>
            </a:r>
            <a:br>
              <a:rPr lang="hu-HU" sz="3200" smtClean="0"/>
            </a:br>
            <a:r>
              <a:rPr lang="hu-HU" sz="3200" smtClean="0"/>
              <a:t>féle módszerrel</a:t>
            </a:r>
            <a:br>
              <a:rPr lang="hu-HU" sz="3200" smtClean="0"/>
            </a:br>
            <a:r>
              <a:rPr lang="hu-HU" sz="3200" smtClean="0"/>
              <a:t>is megadhatjuk.</a:t>
            </a:r>
            <a:br>
              <a:rPr lang="hu-HU" sz="3200" smtClean="0"/>
            </a:br>
            <a:r>
              <a:rPr lang="hu-HU" sz="2400" i="1" smtClean="0"/>
              <a:t>(ld. kódnév: red, hexadecimális kód: #ab16f4,</a:t>
            </a:r>
            <a:br>
              <a:rPr lang="hu-HU" sz="2400" i="1" smtClean="0"/>
            </a:br>
            <a:r>
              <a:rPr lang="hu-HU" sz="2400" i="1" smtClean="0"/>
              <a:t>rgb-decimális-kód: rgb(255,120,47), %-os, …) </a:t>
            </a:r>
            <a:endParaRPr lang="hu-HU" sz="2400" i="1"/>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43</a:t>
            </a:fld>
            <a:endParaRPr lang="hu-HU" dirty="0"/>
          </a:p>
        </p:txBody>
      </p:sp>
      <p:pic>
        <p:nvPicPr>
          <p:cNvPr id="5" name="Kép 4"/>
          <p:cNvPicPr>
            <a:picLocks noChangeAspect="1"/>
          </p:cNvPicPr>
          <p:nvPr/>
        </p:nvPicPr>
        <p:blipFill rotWithShape="1">
          <a:blip r:embed="rId2"/>
          <a:srcRect l="48340" t="19005" r="4253" b="8110"/>
          <a:stretch/>
        </p:blipFill>
        <p:spPr bwMode="auto">
          <a:xfrm>
            <a:off x="5076056" y="2132856"/>
            <a:ext cx="3883263" cy="33559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924513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mtClean="0"/>
              <a:t>1. Háttérszín (folyt)</a:t>
            </a:r>
            <a:endParaRPr lang="hu-HU" dirty="0"/>
          </a:p>
        </p:txBody>
      </p:sp>
      <p:sp>
        <p:nvSpPr>
          <p:cNvPr id="3" name="Tartalom helye 2"/>
          <p:cNvSpPr>
            <a:spLocks noGrp="1"/>
          </p:cNvSpPr>
          <p:nvPr>
            <p:ph sz="half" idx="1"/>
          </p:nvPr>
        </p:nvSpPr>
        <p:spPr>
          <a:xfrm>
            <a:off x="1340148" y="5301208"/>
            <a:ext cx="7803852" cy="1440160"/>
          </a:xfrm>
        </p:spPr>
        <p:txBody>
          <a:bodyPr>
            <a:normAutofit/>
          </a:bodyPr>
          <a:lstStyle/>
          <a:p>
            <a:pPr marL="0" indent="0" algn="ctr">
              <a:spcBef>
                <a:spcPts val="0"/>
              </a:spcBef>
              <a:spcAft>
                <a:spcPts val="1200"/>
              </a:spcAft>
              <a:buNone/>
            </a:pPr>
            <a:r>
              <a:rPr lang="hu-HU"/>
              <a:t>az egyes elemeknek külön-külön </a:t>
            </a:r>
            <a:r>
              <a:rPr lang="hu-HU" smtClean="0"/>
              <a:t>is</a:t>
            </a:r>
            <a:br>
              <a:rPr lang="hu-HU" smtClean="0"/>
            </a:br>
            <a:r>
              <a:rPr lang="hu-HU" smtClean="0"/>
              <a:t>beállíthatjuk </a:t>
            </a:r>
            <a:r>
              <a:rPr lang="hu-HU"/>
              <a:t>a háttérszínét</a:t>
            </a:r>
            <a:br>
              <a:rPr lang="hu-HU"/>
            </a:br>
            <a:r>
              <a:rPr lang="hu-HU"/>
              <a:t>(ld. kijelölők használata</a:t>
            </a:r>
            <a:r>
              <a:rPr lang="hu-HU" smtClean="0"/>
              <a:t>)</a:t>
            </a:r>
            <a:endParaRPr lang="hu-HU" i="1"/>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44</a:t>
            </a:fld>
            <a:endParaRPr lang="hu-HU" dirty="0"/>
          </a:p>
        </p:txBody>
      </p:sp>
      <p:pic>
        <p:nvPicPr>
          <p:cNvPr id="6" name="Kép 5"/>
          <p:cNvPicPr>
            <a:picLocks noChangeAspect="1"/>
          </p:cNvPicPr>
          <p:nvPr/>
        </p:nvPicPr>
        <p:blipFill rotWithShape="1">
          <a:blip r:embed="rId2"/>
          <a:srcRect l="1" t="12363" r="1245" b="3128"/>
          <a:stretch/>
        </p:blipFill>
        <p:spPr bwMode="auto">
          <a:xfrm>
            <a:off x="1332000" y="1484783"/>
            <a:ext cx="7632000" cy="36711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454077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mtClean="0"/>
              <a:t>2. Háttérkép</a:t>
            </a:r>
            <a:endParaRPr lang="hu-HU" dirty="0"/>
          </a:p>
        </p:txBody>
      </p:sp>
      <p:sp>
        <p:nvSpPr>
          <p:cNvPr id="3" name="Tartalom helye 2"/>
          <p:cNvSpPr>
            <a:spLocks noGrp="1"/>
          </p:cNvSpPr>
          <p:nvPr>
            <p:ph sz="half" idx="1"/>
          </p:nvPr>
        </p:nvSpPr>
        <p:spPr>
          <a:xfrm>
            <a:off x="1340148" y="1493292"/>
            <a:ext cx="7803852" cy="5248076"/>
          </a:xfrm>
        </p:spPr>
        <p:txBody>
          <a:bodyPr>
            <a:normAutofit/>
          </a:bodyPr>
          <a:lstStyle/>
          <a:p>
            <a:pPr marL="0" indent="0" algn="ctr">
              <a:spcBef>
                <a:spcPts val="0"/>
              </a:spcBef>
              <a:spcAft>
                <a:spcPts val="1200"/>
              </a:spcAft>
              <a:buNone/>
            </a:pPr>
            <a:r>
              <a:rPr lang="hu-HU" sz="3000" b="1" smtClean="0">
                <a:solidFill>
                  <a:srgbClr val="FF0000"/>
                </a:solidFill>
                <a:latin typeface="Courier New" panose="02070309020205020404" pitchFamily="49" charset="0"/>
                <a:cs typeface="Courier New" panose="02070309020205020404" pitchFamily="49" charset="0"/>
              </a:rPr>
              <a:t>kijelölő</a:t>
            </a:r>
            <a:br>
              <a:rPr lang="hu-HU" sz="3000" b="1" smtClean="0">
                <a:solidFill>
                  <a:srgbClr val="FF0000"/>
                </a:solidFill>
                <a:latin typeface="Courier New" panose="02070309020205020404" pitchFamily="49" charset="0"/>
                <a:cs typeface="Courier New" panose="02070309020205020404" pitchFamily="49" charset="0"/>
              </a:rPr>
            </a:br>
            <a:r>
              <a:rPr lang="hu-HU" sz="3000" b="1" smtClean="0">
                <a:solidFill>
                  <a:srgbClr val="FF0000"/>
                </a:solidFill>
                <a:latin typeface="Courier New" panose="02070309020205020404" pitchFamily="49" charset="0"/>
                <a:cs typeface="Courier New" panose="02070309020205020404" pitchFamily="49" charset="0"/>
              </a:rPr>
              <a:t>{background-image: url(képfájl);}</a:t>
            </a:r>
            <a:endParaRPr lang="hu-HU" sz="3000" b="1">
              <a:solidFill>
                <a:srgbClr val="0070C0"/>
              </a:solidFill>
              <a:latin typeface="Courier New" panose="02070309020205020404" pitchFamily="49" charset="0"/>
              <a:cs typeface="Courier New" panose="02070309020205020404" pitchFamily="49" charset="0"/>
            </a:endParaRPr>
          </a:p>
          <a:p>
            <a:pPr marL="0" indent="0" algn="ctr">
              <a:spcBef>
                <a:spcPts val="0"/>
              </a:spcBef>
              <a:spcAft>
                <a:spcPts val="1200"/>
              </a:spcAft>
              <a:buNone/>
            </a:pPr>
            <a:r>
              <a:rPr lang="hu-HU" smtClean="0"/>
              <a:t>A háttérkép tulajdonsággal egy képet használunk fel a választott elem </a:t>
            </a:r>
            <a:r>
              <a:rPr lang="hu-HU" b="1" i="1" smtClean="0"/>
              <a:t>hátterének</a:t>
            </a:r>
            <a:r>
              <a:rPr lang="hu-HU" smtClean="0"/>
              <a:t> </a:t>
            </a:r>
            <a:r>
              <a:rPr lang="hu-HU" b="1" i="1" smtClean="0"/>
              <a:t>mozaikszerű kitöltésére </a:t>
            </a:r>
            <a:r>
              <a:rPr lang="hu-HU" smtClean="0"/>
              <a:t>(alapértelmezés)</a:t>
            </a:r>
            <a:r>
              <a:rPr lang="hu-HU" i="1" smtClean="0"/>
              <a:t>.</a:t>
            </a:r>
            <a:endParaRPr lang="hu-HU" smtClean="0"/>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45</a:t>
            </a:fld>
            <a:endParaRPr lang="hu-HU" dirty="0"/>
          </a:p>
        </p:txBody>
      </p:sp>
      <p:pic>
        <p:nvPicPr>
          <p:cNvPr id="6" name="Kép 5"/>
          <p:cNvPicPr/>
          <p:nvPr/>
        </p:nvPicPr>
        <p:blipFill rotWithShape="1">
          <a:blip r:embed="rId2"/>
          <a:srcRect l="519" t="12916" r="1661" b="6920"/>
          <a:stretch/>
        </p:blipFill>
        <p:spPr bwMode="auto">
          <a:xfrm>
            <a:off x="2123728" y="4032000"/>
            <a:ext cx="5832648" cy="27373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500434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mtClean="0"/>
              <a:t>2. Háttérkép (folyt)</a:t>
            </a:r>
            <a:endParaRPr lang="hu-HU" dirty="0"/>
          </a:p>
        </p:txBody>
      </p:sp>
      <p:sp>
        <p:nvSpPr>
          <p:cNvPr id="3" name="Tartalom helye 2"/>
          <p:cNvSpPr>
            <a:spLocks noGrp="1"/>
          </p:cNvSpPr>
          <p:nvPr>
            <p:ph sz="half" idx="1"/>
          </p:nvPr>
        </p:nvSpPr>
        <p:spPr>
          <a:xfrm>
            <a:off x="1340148" y="1493292"/>
            <a:ext cx="7803852" cy="5248076"/>
          </a:xfrm>
        </p:spPr>
        <p:txBody>
          <a:bodyPr>
            <a:normAutofit/>
          </a:bodyPr>
          <a:lstStyle/>
          <a:p>
            <a:pPr marL="0" indent="0" algn="ctr">
              <a:spcBef>
                <a:spcPts val="0"/>
              </a:spcBef>
              <a:spcAft>
                <a:spcPts val="1200"/>
              </a:spcAft>
              <a:buNone/>
            </a:pPr>
            <a:r>
              <a:rPr lang="hu-HU" smtClean="0"/>
              <a:t>A </a:t>
            </a:r>
            <a:r>
              <a:rPr lang="hu-HU" smtClean="0"/>
              <a:t>háttérképeket</a:t>
            </a:r>
            <a:br>
              <a:rPr lang="hu-HU" smtClean="0"/>
            </a:br>
            <a:r>
              <a:rPr lang="hu-HU" smtClean="0"/>
              <a:t>különböző </a:t>
            </a:r>
            <a:r>
              <a:rPr lang="hu-HU" smtClean="0"/>
              <a:t>elemekhez rendelhetjük:</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46</a:t>
            </a:fld>
            <a:endParaRPr lang="hu-HU" dirty="0"/>
          </a:p>
        </p:txBody>
      </p:sp>
      <p:pic>
        <p:nvPicPr>
          <p:cNvPr id="7" name="Kép 6"/>
          <p:cNvPicPr>
            <a:picLocks noChangeAspect="1"/>
          </p:cNvPicPr>
          <p:nvPr/>
        </p:nvPicPr>
        <p:blipFill rotWithShape="1">
          <a:blip r:embed="rId2"/>
          <a:srcRect t="11809" b="3053"/>
          <a:stretch/>
        </p:blipFill>
        <p:spPr bwMode="auto">
          <a:xfrm>
            <a:off x="1332000" y="2628000"/>
            <a:ext cx="7632000" cy="36530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012391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mtClean="0"/>
              <a:t>2. Háttérkép (folyt)</a:t>
            </a:r>
            <a:endParaRPr lang="hu-HU" dirty="0"/>
          </a:p>
        </p:txBody>
      </p:sp>
      <p:sp>
        <p:nvSpPr>
          <p:cNvPr id="3" name="Tartalom helye 2"/>
          <p:cNvSpPr>
            <a:spLocks noGrp="1"/>
          </p:cNvSpPr>
          <p:nvPr>
            <p:ph sz="half" idx="1"/>
          </p:nvPr>
        </p:nvSpPr>
        <p:spPr>
          <a:xfrm>
            <a:off x="1340148" y="1493292"/>
            <a:ext cx="7803852" cy="5248076"/>
          </a:xfrm>
        </p:spPr>
        <p:txBody>
          <a:bodyPr>
            <a:normAutofit/>
          </a:bodyPr>
          <a:lstStyle/>
          <a:p>
            <a:pPr marL="0" indent="0">
              <a:spcBef>
                <a:spcPts val="0"/>
              </a:spcBef>
              <a:spcAft>
                <a:spcPts val="1200"/>
              </a:spcAft>
              <a:buNone/>
            </a:pPr>
            <a:r>
              <a:rPr lang="hu-HU" b="1" i="1" smtClean="0"/>
              <a:t>Fontos!</a:t>
            </a:r>
          </a:p>
          <a:p>
            <a:pPr marL="0" indent="0">
              <a:spcBef>
                <a:spcPts val="0"/>
              </a:spcBef>
              <a:spcAft>
                <a:spcPts val="2400"/>
              </a:spcAft>
              <a:buNone/>
            </a:pPr>
            <a:r>
              <a:rPr lang="hu-HU" smtClean="0"/>
              <a:t>A böngészők alapértelmezetten a teljes kitölten-dő hátteret </a:t>
            </a:r>
            <a:r>
              <a:rPr lang="hu-HU" b="1" smtClean="0"/>
              <a:t>a kép méretének változatlanul hagyása mellett, </a:t>
            </a:r>
            <a:r>
              <a:rPr lang="hu-HU" b="1" i="1" smtClean="0">
                <a:solidFill>
                  <a:srgbClr val="FF0000"/>
                </a:solidFill>
              </a:rPr>
              <a:t>vízszintes és függőleges irányú ismétlésével</a:t>
            </a:r>
            <a:r>
              <a:rPr lang="hu-HU" b="1" smtClean="0"/>
              <a:t>, összefüggően töltik ki</a:t>
            </a:r>
            <a:r>
              <a:rPr lang="hu-HU" smtClean="0"/>
              <a:t>.</a:t>
            </a:r>
          </a:p>
          <a:p>
            <a:pPr marL="0" indent="0">
              <a:spcBef>
                <a:spcPts val="0"/>
              </a:spcBef>
              <a:spcAft>
                <a:spcPts val="2400"/>
              </a:spcAft>
              <a:buNone/>
            </a:pPr>
            <a:r>
              <a:rPr lang="hu-HU" sz="2400" i="1" smtClean="0"/>
              <a:t>Ha háttérképet használunk egy elemnél, akkor gondos-kodni kell arról, hogy a szöveg olvasható maradjon!</a:t>
            </a:r>
          </a:p>
          <a:p>
            <a:pPr marL="0" indent="0">
              <a:spcBef>
                <a:spcPts val="0"/>
              </a:spcBef>
              <a:buNone/>
            </a:pPr>
            <a:r>
              <a:rPr lang="hu-HU" smtClean="0"/>
              <a:t>A háttérkép és a háttérszín együttes előfordu-lása esetén </a:t>
            </a:r>
            <a:r>
              <a:rPr lang="hu-HU" b="1" smtClean="0">
                <a:solidFill>
                  <a:srgbClr val="FF0000"/>
                </a:solidFill>
              </a:rPr>
              <a:t>mindig a kép van felül és a háttérszín alul</a:t>
            </a:r>
            <a:r>
              <a:rPr lang="hu-HU" smtClean="0"/>
              <a:t>.</a:t>
            </a:r>
          </a:p>
          <a:p>
            <a:pPr marL="0" indent="0">
              <a:spcBef>
                <a:spcPts val="0"/>
              </a:spcBef>
              <a:spcAft>
                <a:spcPts val="2400"/>
              </a:spcAft>
              <a:buNone/>
            </a:pPr>
            <a:endParaRPr lang="hu-HU" smtClean="0"/>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47</a:t>
            </a:fld>
            <a:endParaRPr lang="hu-HU" dirty="0"/>
          </a:p>
        </p:txBody>
      </p:sp>
    </p:spTree>
    <p:extLst>
      <p:ext uri="{BB962C8B-B14F-4D97-AF65-F5344CB8AC3E}">
        <p14:creationId xmlns:p14="http://schemas.microsoft.com/office/powerpoint/2010/main" val="14931993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mtClean="0"/>
              <a:t>2. Háttérkép (folyt)</a:t>
            </a:r>
            <a:endParaRPr lang="hu-HU" dirty="0"/>
          </a:p>
        </p:txBody>
      </p:sp>
      <p:sp>
        <p:nvSpPr>
          <p:cNvPr id="3" name="Tartalom helye 2"/>
          <p:cNvSpPr>
            <a:spLocks noGrp="1"/>
          </p:cNvSpPr>
          <p:nvPr>
            <p:ph sz="half" idx="1"/>
          </p:nvPr>
        </p:nvSpPr>
        <p:spPr>
          <a:xfrm>
            <a:off x="1340148" y="1493292"/>
            <a:ext cx="7624340" cy="5248076"/>
          </a:xfrm>
        </p:spPr>
        <p:txBody>
          <a:bodyPr>
            <a:normAutofit/>
          </a:bodyPr>
          <a:lstStyle/>
          <a:p>
            <a:pPr marL="0" indent="0">
              <a:spcBef>
                <a:spcPts val="0"/>
              </a:spcBef>
              <a:spcAft>
                <a:spcPts val="1200"/>
              </a:spcAft>
              <a:buNone/>
            </a:pPr>
            <a:r>
              <a:rPr lang="hu-HU" sz="3200" smtClean="0"/>
              <a:t>Hogyan lehet </a:t>
            </a:r>
            <a:r>
              <a:rPr lang="hu-HU" sz="3200" b="1" i="1" smtClean="0"/>
              <a:t>egyidejűleg több háttér-képet</a:t>
            </a:r>
            <a:r>
              <a:rPr lang="hu-HU" sz="3200" smtClean="0"/>
              <a:t> is alkalmazni?</a:t>
            </a:r>
          </a:p>
          <a:p>
            <a:pPr>
              <a:spcBef>
                <a:spcPts val="0"/>
              </a:spcBef>
              <a:spcAft>
                <a:spcPts val="2400"/>
              </a:spcAft>
            </a:pPr>
            <a:r>
              <a:rPr lang="hu-HU" sz="3000" smtClean="0"/>
              <a:t>a képfájlokat és a tulajdonságokat felso-rolásszerűen, </a:t>
            </a:r>
            <a:r>
              <a:rPr lang="hu-HU" sz="3000" b="1" i="1" smtClean="0"/>
              <a:t>vesszővel és szóközzel elválasztva</a:t>
            </a:r>
            <a:r>
              <a:rPr lang="hu-HU" sz="3000" smtClean="0"/>
              <a:t> kell meghatározni</a:t>
            </a:r>
          </a:p>
          <a:p>
            <a:pPr>
              <a:spcBef>
                <a:spcPts val="0"/>
              </a:spcBef>
              <a:spcAft>
                <a:spcPts val="2400"/>
              </a:spcAft>
            </a:pPr>
            <a:r>
              <a:rPr lang="hu-HU" sz="3000" smtClean="0"/>
              <a:t>a képek egymásra rétegződésének sor-</a:t>
            </a:r>
            <a:br>
              <a:rPr lang="hu-HU" sz="3000" smtClean="0"/>
            </a:br>
            <a:r>
              <a:rPr lang="hu-HU" sz="3000" smtClean="0"/>
              <a:t>rendjét a felsorolás sorrendje szabja meg</a:t>
            </a:r>
            <a:br>
              <a:rPr lang="hu-HU" sz="3000" smtClean="0"/>
            </a:br>
            <a:r>
              <a:rPr lang="hu-HU" sz="2700" i="1" smtClean="0"/>
              <a:t>(az első kép van legfelül és minden további kép a sorrendnek megfelelően egyre hátrább)</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48</a:t>
            </a:fld>
            <a:endParaRPr lang="hu-HU" dirty="0"/>
          </a:p>
        </p:txBody>
      </p:sp>
    </p:spTree>
    <p:extLst>
      <p:ext uri="{BB962C8B-B14F-4D97-AF65-F5344CB8AC3E}">
        <p14:creationId xmlns:p14="http://schemas.microsoft.com/office/powerpoint/2010/main" val="30573075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3</a:t>
            </a:r>
            <a:r>
              <a:rPr lang="hu-HU" smtClean="0"/>
              <a:t>. Háttérkép ismétlése</a:t>
            </a:r>
            <a:endParaRPr lang="hu-HU" dirty="0"/>
          </a:p>
        </p:txBody>
      </p:sp>
      <p:sp>
        <p:nvSpPr>
          <p:cNvPr id="3" name="Tartalom helye 2"/>
          <p:cNvSpPr>
            <a:spLocks noGrp="1"/>
          </p:cNvSpPr>
          <p:nvPr>
            <p:ph sz="half" idx="1"/>
          </p:nvPr>
        </p:nvSpPr>
        <p:spPr>
          <a:xfrm>
            <a:off x="1331640" y="1484784"/>
            <a:ext cx="7812360" cy="5234876"/>
          </a:xfrm>
        </p:spPr>
        <p:txBody>
          <a:bodyPr>
            <a:normAutofit/>
          </a:bodyPr>
          <a:lstStyle/>
          <a:p>
            <a:pPr marL="0" indent="0">
              <a:spcBef>
                <a:spcPts val="0"/>
              </a:spcBef>
              <a:buNone/>
            </a:pPr>
            <a:r>
              <a:rPr lang="hu-HU" sz="3200" smtClean="0"/>
              <a:t>A háttérképek ismétlődésének jellemzőjét </a:t>
            </a:r>
            <a:r>
              <a:rPr lang="hu-HU" sz="3200" b="1" smtClean="0">
                <a:solidFill>
                  <a:srgbClr val="FF0000"/>
                </a:solidFill>
                <a:latin typeface="Courier New" panose="02070309020205020404" pitchFamily="49" charset="0"/>
                <a:cs typeface="Courier New" panose="02070309020205020404" pitchFamily="49" charset="0"/>
              </a:rPr>
              <a:t>background-repeat</a:t>
            </a:r>
            <a:r>
              <a:rPr lang="hu-HU" sz="3200" smtClean="0"/>
              <a:t> értékével adjuk meg:</a:t>
            </a:r>
          </a:p>
          <a:p>
            <a:pPr>
              <a:spcBef>
                <a:spcPts val="300"/>
              </a:spcBef>
            </a:pPr>
            <a:r>
              <a:rPr lang="hu-HU" b="1" smtClean="0">
                <a:solidFill>
                  <a:srgbClr val="FF0000"/>
                </a:solidFill>
              </a:rPr>
              <a:t>repeat</a:t>
            </a:r>
            <a:r>
              <a:rPr lang="hu-HU" smtClean="0"/>
              <a:t> (alapértelmezés)</a:t>
            </a:r>
          </a:p>
          <a:p>
            <a:pPr>
              <a:spcBef>
                <a:spcPts val="300"/>
              </a:spcBef>
            </a:pPr>
            <a:r>
              <a:rPr lang="hu-HU" b="1" smtClean="0">
                <a:solidFill>
                  <a:srgbClr val="FF0000"/>
                </a:solidFill>
              </a:rPr>
              <a:t>repeat-x</a:t>
            </a:r>
            <a:r>
              <a:rPr lang="hu-HU" smtClean="0"/>
              <a:t> (vízszintes ismétlés)</a:t>
            </a:r>
          </a:p>
          <a:p>
            <a:pPr>
              <a:spcBef>
                <a:spcPts val="300"/>
              </a:spcBef>
            </a:pPr>
            <a:r>
              <a:rPr lang="hu-HU" b="1" smtClean="0">
                <a:solidFill>
                  <a:srgbClr val="FF0000"/>
                </a:solidFill>
              </a:rPr>
              <a:t>repeat-y</a:t>
            </a:r>
            <a:r>
              <a:rPr lang="hu-HU" smtClean="0"/>
              <a:t> (függőleges ismétlés)</a:t>
            </a:r>
          </a:p>
          <a:p>
            <a:pPr>
              <a:spcBef>
                <a:spcPts val="300"/>
              </a:spcBef>
            </a:pPr>
            <a:r>
              <a:rPr lang="hu-HU" b="1" smtClean="0">
                <a:solidFill>
                  <a:srgbClr val="FF0000"/>
                </a:solidFill>
              </a:rPr>
              <a:t>no-repeat</a:t>
            </a:r>
            <a:r>
              <a:rPr lang="hu-HU" smtClean="0"/>
              <a:t> (nincs ismétlés)</a:t>
            </a:r>
          </a:p>
          <a:p>
            <a:pPr>
              <a:spcBef>
                <a:spcPts val="300"/>
              </a:spcBef>
            </a:pPr>
            <a:r>
              <a:rPr lang="hu-HU" b="1" smtClean="0">
                <a:solidFill>
                  <a:srgbClr val="FF0000"/>
                </a:solidFill>
              </a:rPr>
              <a:t>round</a:t>
            </a:r>
            <a:r>
              <a:rPr lang="hu-HU" smtClean="0"/>
              <a:t> (egész számú ismétlés vízszinte-sen úgy, hogy a kép méretét megnyújtja)</a:t>
            </a:r>
          </a:p>
          <a:p>
            <a:pPr>
              <a:spcBef>
                <a:spcPts val="300"/>
              </a:spcBef>
            </a:pPr>
            <a:r>
              <a:rPr lang="hu-HU" b="1" smtClean="0">
                <a:solidFill>
                  <a:srgbClr val="FF0000"/>
                </a:solidFill>
              </a:rPr>
              <a:t>space</a:t>
            </a:r>
            <a:r>
              <a:rPr lang="hu-HU" smtClean="0">
                <a:solidFill>
                  <a:srgbClr val="FF0000"/>
                </a:solidFill>
              </a:rPr>
              <a:t> </a:t>
            </a:r>
            <a:r>
              <a:rPr lang="hu-HU" smtClean="0"/>
              <a:t>(egész számú ismétlés úgy, hogy</a:t>
            </a:r>
            <a:br>
              <a:rPr lang="hu-HU" smtClean="0"/>
            </a:br>
            <a:r>
              <a:rPr lang="hu-HU" smtClean="0"/>
              <a:t>a képek között vízszintesen helyet hagy)</a:t>
            </a:r>
            <a:endParaRPr lang="hu-HU"/>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49</a:t>
            </a:fld>
            <a:endParaRPr lang="hu-HU" dirty="0"/>
          </a:p>
        </p:txBody>
      </p:sp>
    </p:spTree>
    <p:extLst>
      <p:ext uri="{BB962C8B-B14F-4D97-AF65-F5344CB8AC3E}">
        <p14:creationId xmlns:p14="http://schemas.microsoft.com/office/powerpoint/2010/main" val="16130046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ép 8"/>
          <p:cNvPicPr>
            <a:picLocks noChangeAspect="1"/>
          </p:cNvPicPr>
          <p:nvPr/>
        </p:nvPicPr>
        <p:blipFill rotWithShape="1">
          <a:blip r:embed="rId2"/>
          <a:srcRect l="14730" t="40225" r="36308" b="14568"/>
          <a:stretch/>
        </p:blipFill>
        <p:spPr bwMode="auto">
          <a:xfrm>
            <a:off x="1403648" y="2780928"/>
            <a:ext cx="7498703" cy="3891155"/>
          </a:xfrm>
          <a:prstGeom prst="rect">
            <a:avLst/>
          </a:prstGeom>
          <a:ln>
            <a:noFill/>
          </a:ln>
          <a:extLst>
            <a:ext uri="{53640926-AAD7-44D8-BBD7-CCE9431645EC}">
              <a14:shadowObscured xmlns:a14="http://schemas.microsoft.com/office/drawing/2010/main"/>
            </a:ext>
          </a:extLst>
        </p:spPr>
      </p:pic>
      <p:sp>
        <p:nvSpPr>
          <p:cNvPr id="2" name="Cím 1"/>
          <p:cNvSpPr>
            <a:spLocks noGrp="1"/>
          </p:cNvSpPr>
          <p:nvPr>
            <p:ph type="title"/>
          </p:nvPr>
        </p:nvSpPr>
        <p:spPr/>
        <p:txBody>
          <a:bodyPr>
            <a:normAutofit/>
          </a:bodyPr>
          <a:lstStyle/>
          <a:p>
            <a:pPr algn="ctr"/>
            <a:r>
              <a:rPr lang="hu-HU" sz="4400" smtClean="0"/>
              <a:t>A dobozok típusai (folyt)</a:t>
            </a:r>
            <a:endParaRPr lang="hu-HU" sz="4400" dirty="0"/>
          </a:p>
        </p:txBody>
      </p:sp>
      <p:sp>
        <p:nvSpPr>
          <p:cNvPr id="3" name="Dia számának helye 2"/>
          <p:cNvSpPr>
            <a:spLocks noGrp="1"/>
          </p:cNvSpPr>
          <p:nvPr>
            <p:ph type="sldNum" sz="quarter" idx="12"/>
          </p:nvPr>
        </p:nvSpPr>
        <p:spPr/>
        <p:txBody>
          <a:bodyPr/>
          <a:lstStyle/>
          <a:p>
            <a:fld id="{4DC61DD4-7DED-4AA4-9E5A-5F7D420479A6}" type="slidenum">
              <a:rPr lang="hu-HU" smtClean="0"/>
              <a:pPr/>
              <a:t>5</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10" name="Tartalom helye 3"/>
          <p:cNvSpPr>
            <a:spLocks noGrp="1"/>
          </p:cNvSpPr>
          <p:nvPr>
            <p:ph idx="1"/>
          </p:nvPr>
        </p:nvSpPr>
        <p:spPr>
          <a:xfrm>
            <a:off x="1331640" y="1484784"/>
            <a:ext cx="7632848" cy="5373216"/>
          </a:xfrm>
        </p:spPr>
        <p:txBody>
          <a:bodyPr>
            <a:normAutofit/>
          </a:bodyPr>
          <a:lstStyle/>
          <a:p>
            <a:pPr marL="88900" indent="0" algn="ctr">
              <a:spcBef>
                <a:spcPts val="1800"/>
              </a:spcBef>
              <a:buNone/>
            </a:pPr>
            <a:r>
              <a:rPr lang="hu-HU" sz="3200" smtClean="0"/>
              <a:t>A sordobozok és a soron belüli dobozok is elemi dobozokból épülnek fel:</a:t>
            </a:r>
            <a:endParaRPr lang="hu-HU" sz="2400" i="1" smtClean="0"/>
          </a:p>
        </p:txBody>
      </p:sp>
    </p:spTree>
    <p:extLst>
      <p:ext uri="{BB962C8B-B14F-4D97-AF65-F5344CB8AC3E}">
        <p14:creationId xmlns:p14="http://schemas.microsoft.com/office/powerpoint/2010/main" val="5199044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3</a:t>
            </a:r>
            <a:r>
              <a:rPr lang="hu-HU" smtClean="0"/>
              <a:t>. Háttérkép ismétlése</a:t>
            </a:r>
            <a:endParaRPr lang="hu-HU" dirty="0"/>
          </a:p>
        </p:txBody>
      </p:sp>
      <p:sp>
        <p:nvSpPr>
          <p:cNvPr id="3" name="Tartalom helye 2"/>
          <p:cNvSpPr>
            <a:spLocks noGrp="1"/>
          </p:cNvSpPr>
          <p:nvPr>
            <p:ph sz="half" idx="1"/>
          </p:nvPr>
        </p:nvSpPr>
        <p:spPr>
          <a:xfrm>
            <a:off x="1331640" y="1484784"/>
            <a:ext cx="7812360" cy="5234876"/>
          </a:xfrm>
        </p:spPr>
        <p:txBody>
          <a:bodyPr>
            <a:normAutofit/>
          </a:bodyPr>
          <a:lstStyle/>
          <a:p>
            <a:pPr marL="0" indent="0">
              <a:spcBef>
                <a:spcPts val="0"/>
              </a:spcBef>
              <a:buNone/>
            </a:pPr>
            <a:r>
              <a:rPr lang="hu-HU" sz="3200" u="sng" smtClean="0"/>
              <a:t>példa</a:t>
            </a:r>
            <a:r>
              <a:rPr lang="hu-HU" sz="3200" smtClean="0"/>
              <a:t>:</a:t>
            </a:r>
          </a:p>
          <a:p>
            <a:pPr marL="0" indent="0">
              <a:spcBef>
                <a:spcPts val="600"/>
              </a:spcBef>
              <a:buNone/>
            </a:pPr>
            <a:r>
              <a:rPr lang="hu-HU" sz="3000" b="1" smtClean="0">
                <a:solidFill>
                  <a:srgbClr val="0070C0"/>
                </a:solidFill>
                <a:latin typeface="Courier New" panose="02070309020205020404" pitchFamily="49" charset="0"/>
                <a:cs typeface="Courier New" panose="02070309020205020404" pitchFamily="49" charset="0"/>
              </a:rPr>
              <a:t>background-repeat: repeat-x;</a:t>
            </a:r>
          </a:p>
          <a:p>
            <a:pPr marL="0" indent="0">
              <a:spcBef>
                <a:spcPts val="0"/>
              </a:spcBef>
              <a:buNone/>
            </a:pPr>
            <a:r>
              <a:rPr lang="hu-HU" sz="2600" i="1" smtClean="0"/>
              <a:t>(egyetlen érték szerepel a tulajdonság mögött)</a:t>
            </a:r>
            <a:endParaRPr lang="hu-HU" sz="2600" i="1"/>
          </a:p>
          <a:p>
            <a:pPr marL="0" indent="0">
              <a:spcBef>
                <a:spcPts val="1800"/>
              </a:spcBef>
              <a:buNone/>
            </a:pPr>
            <a:r>
              <a:rPr lang="hu-HU" sz="3200" smtClean="0"/>
              <a:t>A háttérképek ismétlődésének értéke egy </a:t>
            </a:r>
            <a:r>
              <a:rPr lang="hu-HU" sz="3200" b="1" i="1" smtClean="0"/>
              <a:t>összevont alakkal </a:t>
            </a:r>
            <a:r>
              <a:rPr lang="hu-HU" sz="3200" smtClean="0"/>
              <a:t>is megadható:</a:t>
            </a:r>
          </a:p>
          <a:p>
            <a:pPr marL="0" indent="0" algn="ctr">
              <a:spcBef>
                <a:spcPts val="1200"/>
              </a:spcBef>
              <a:spcAft>
                <a:spcPts val="1200"/>
              </a:spcAft>
              <a:buNone/>
            </a:pPr>
            <a:r>
              <a:rPr lang="hu-HU" sz="3000" b="1" smtClean="0">
                <a:solidFill>
                  <a:srgbClr val="0070C0"/>
                </a:solidFill>
                <a:latin typeface="Courier New" panose="02070309020205020404" pitchFamily="49" charset="0"/>
                <a:cs typeface="Courier New" panose="02070309020205020404" pitchFamily="49" charset="0"/>
              </a:rPr>
              <a:t>background-repeat:</a:t>
            </a:r>
            <a:br>
              <a:rPr lang="hu-HU" sz="3000" b="1" smtClean="0">
                <a:solidFill>
                  <a:srgbClr val="0070C0"/>
                </a:solidFill>
                <a:latin typeface="Courier New" panose="02070309020205020404" pitchFamily="49" charset="0"/>
                <a:cs typeface="Courier New" panose="02070309020205020404" pitchFamily="49" charset="0"/>
              </a:rPr>
            </a:br>
            <a:r>
              <a:rPr lang="hu-HU" sz="3000" b="1" smtClean="0">
                <a:solidFill>
                  <a:srgbClr val="0070C0"/>
                </a:solidFill>
                <a:latin typeface="Courier New" panose="02070309020205020404" pitchFamily="49" charset="0"/>
                <a:cs typeface="Courier New" panose="02070309020205020404" pitchFamily="49" charset="0"/>
              </a:rPr>
              <a:t>repeat-x no-repeat;</a:t>
            </a:r>
            <a:endParaRPr lang="hu-HU" sz="3000" b="1">
              <a:solidFill>
                <a:srgbClr val="0070C0"/>
              </a:solidFill>
              <a:latin typeface="Courier New" panose="02070309020205020404" pitchFamily="49" charset="0"/>
              <a:cs typeface="Courier New" panose="02070309020205020404" pitchFamily="49" charset="0"/>
            </a:endParaRPr>
          </a:p>
          <a:p>
            <a:pPr marL="0" indent="0">
              <a:spcBef>
                <a:spcPts val="0"/>
              </a:spcBef>
              <a:buNone/>
            </a:pPr>
            <a:r>
              <a:rPr lang="hu-HU" sz="2600" i="1" smtClean="0"/>
              <a:t>(az első érték a vízszintes, a második pedig a függőleges ismétlést jelenti – a kettő között mindig szóköz van!)</a:t>
            </a:r>
          </a:p>
          <a:p>
            <a:pPr marL="0" indent="0">
              <a:spcBef>
                <a:spcPts val="0"/>
              </a:spcBef>
              <a:buNone/>
            </a:pPr>
            <a:endParaRPr lang="hu-HU" sz="3200" smtClean="0"/>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50</a:t>
            </a:fld>
            <a:endParaRPr lang="hu-HU" dirty="0"/>
          </a:p>
        </p:txBody>
      </p:sp>
    </p:spTree>
    <p:extLst>
      <p:ext uri="{BB962C8B-B14F-4D97-AF65-F5344CB8AC3E}">
        <p14:creationId xmlns:p14="http://schemas.microsoft.com/office/powerpoint/2010/main" val="404133908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3</a:t>
            </a:r>
            <a:r>
              <a:rPr lang="hu-HU" smtClean="0"/>
              <a:t>. Háttérkép ismétlése (f)</a:t>
            </a:r>
            <a:endParaRPr lang="hu-HU" dirty="0"/>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51</a:t>
            </a:fld>
            <a:endParaRPr lang="hu-HU" dirty="0"/>
          </a:p>
        </p:txBody>
      </p:sp>
      <p:sp>
        <p:nvSpPr>
          <p:cNvPr id="8" name="Tartalom helye 2"/>
          <p:cNvSpPr>
            <a:spLocks noGrp="1"/>
          </p:cNvSpPr>
          <p:nvPr>
            <p:ph sz="half" idx="1"/>
          </p:nvPr>
        </p:nvSpPr>
        <p:spPr>
          <a:xfrm>
            <a:off x="1340148" y="1412776"/>
            <a:ext cx="7803852" cy="792088"/>
          </a:xfrm>
        </p:spPr>
        <p:txBody>
          <a:bodyPr>
            <a:normAutofit/>
          </a:bodyPr>
          <a:lstStyle/>
          <a:p>
            <a:pPr marL="0" indent="0" algn="ctr">
              <a:spcBef>
                <a:spcPts val="0"/>
              </a:spcBef>
              <a:buNone/>
            </a:pPr>
            <a:r>
              <a:rPr lang="hu-HU" sz="3200" b="1" smtClean="0">
                <a:solidFill>
                  <a:srgbClr val="FF0000"/>
                </a:solidFill>
                <a:latin typeface="Courier New" panose="02070309020205020404" pitchFamily="49" charset="0"/>
                <a:cs typeface="Courier New" panose="02070309020205020404" pitchFamily="49" charset="0"/>
              </a:rPr>
              <a:t>background-repeat: …;</a:t>
            </a:r>
            <a:endParaRPr lang="hu-HU" sz="3200" smtClean="0">
              <a:solidFill>
                <a:srgbClr val="FF0000"/>
              </a:solidFill>
            </a:endParaRPr>
          </a:p>
        </p:txBody>
      </p:sp>
      <p:pic>
        <p:nvPicPr>
          <p:cNvPr id="13" name="Kép 12"/>
          <p:cNvPicPr>
            <a:picLocks noChangeAspect="1"/>
          </p:cNvPicPr>
          <p:nvPr/>
        </p:nvPicPr>
        <p:blipFill rotWithShape="1">
          <a:blip r:embed="rId2"/>
          <a:srcRect l="39108" t="26201" r="10581" b="7188"/>
          <a:stretch/>
        </p:blipFill>
        <p:spPr bwMode="auto">
          <a:xfrm>
            <a:off x="2088000" y="2074884"/>
            <a:ext cx="6264696" cy="4662834"/>
          </a:xfrm>
          <a:prstGeom prst="rect">
            <a:avLst/>
          </a:prstGeom>
          <a:ln>
            <a:noFill/>
          </a:ln>
          <a:extLst>
            <a:ext uri="{53640926-AAD7-44D8-BBD7-CCE9431645EC}">
              <a14:shadowObscured xmlns:a14="http://schemas.microsoft.com/office/drawing/2010/main"/>
            </a:ext>
          </a:extLst>
        </p:spPr>
      </p:pic>
      <p:sp>
        <p:nvSpPr>
          <p:cNvPr id="14" name="Szövegdoboz 13"/>
          <p:cNvSpPr txBox="1"/>
          <p:nvPr/>
        </p:nvSpPr>
        <p:spPr>
          <a:xfrm>
            <a:off x="2987824" y="3140968"/>
            <a:ext cx="1368152"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repeat</a:t>
            </a:r>
            <a:endParaRPr lang="hu-HU" sz="2800">
              <a:solidFill>
                <a:schemeClr val="bg1"/>
              </a:solidFill>
              <a:latin typeface="Arial" panose="020B0604020202020204" pitchFamily="34" charset="0"/>
              <a:cs typeface="Arial" panose="020B0604020202020204" pitchFamily="34" charset="0"/>
            </a:endParaRPr>
          </a:p>
        </p:txBody>
      </p:sp>
      <p:sp>
        <p:nvSpPr>
          <p:cNvPr id="15" name="Szövegdoboz 14"/>
          <p:cNvSpPr txBox="1"/>
          <p:nvPr/>
        </p:nvSpPr>
        <p:spPr>
          <a:xfrm>
            <a:off x="6034899" y="3140968"/>
            <a:ext cx="1728192"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repeat-y</a:t>
            </a:r>
            <a:endParaRPr lang="hu-HU" sz="2800">
              <a:solidFill>
                <a:schemeClr val="bg1"/>
              </a:solidFill>
              <a:latin typeface="Arial" panose="020B0604020202020204" pitchFamily="34" charset="0"/>
              <a:cs typeface="Arial" panose="020B0604020202020204" pitchFamily="34" charset="0"/>
            </a:endParaRPr>
          </a:p>
        </p:txBody>
      </p:sp>
      <p:sp>
        <p:nvSpPr>
          <p:cNvPr id="16" name="Szövegdoboz 15"/>
          <p:cNvSpPr txBox="1"/>
          <p:nvPr/>
        </p:nvSpPr>
        <p:spPr>
          <a:xfrm>
            <a:off x="2807804" y="5517232"/>
            <a:ext cx="1728192"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repeat-x</a:t>
            </a:r>
            <a:endParaRPr lang="hu-HU" sz="2800">
              <a:solidFill>
                <a:schemeClr val="bg1"/>
              </a:solidFill>
              <a:latin typeface="Arial" panose="020B0604020202020204" pitchFamily="34" charset="0"/>
              <a:cs typeface="Arial" panose="020B0604020202020204" pitchFamily="34" charset="0"/>
            </a:endParaRPr>
          </a:p>
        </p:txBody>
      </p:sp>
      <p:sp>
        <p:nvSpPr>
          <p:cNvPr id="17" name="Szövegdoboz 16"/>
          <p:cNvSpPr txBox="1"/>
          <p:nvPr/>
        </p:nvSpPr>
        <p:spPr>
          <a:xfrm>
            <a:off x="5926887" y="5517194"/>
            <a:ext cx="1944216"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no-repeat</a:t>
            </a:r>
            <a:endParaRPr lang="hu-HU" sz="28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68890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3</a:t>
            </a:r>
            <a:r>
              <a:rPr lang="hu-HU" smtClean="0"/>
              <a:t>. Háttérkép ismétlése (f)</a:t>
            </a:r>
            <a:endParaRPr lang="hu-HU" dirty="0"/>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52</a:t>
            </a:fld>
            <a:endParaRPr lang="hu-HU" dirty="0"/>
          </a:p>
        </p:txBody>
      </p:sp>
      <p:pic>
        <p:nvPicPr>
          <p:cNvPr id="13" name="Kép 12"/>
          <p:cNvPicPr>
            <a:picLocks noChangeAspect="1"/>
          </p:cNvPicPr>
          <p:nvPr/>
        </p:nvPicPr>
        <p:blipFill rotWithShape="1">
          <a:blip r:embed="rId2"/>
          <a:srcRect t="65688" r="49377" b="1652"/>
          <a:stretch/>
        </p:blipFill>
        <p:spPr bwMode="auto">
          <a:xfrm>
            <a:off x="1615984" y="1484785"/>
            <a:ext cx="7132480" cy="2586145"/>
          </a:xfrm>
          <a:prstGeom prst="rect">
            <a:avLst/>
          </a:prstGeom>
          <a:ln>
            <a:noFill/>
          </a:ln>
          <a:extLst>
            <a:ext uri="{53640926-AAD7-44D8-BBD7-CCE9431645EC}">
              <a14:shadowObscured xmlns:a14="http://schemas.microsoft.com/office/drawing/2010/main"/>
            </a:ext>
          </a:extLst>
        </p:spPr>
      </p:pic>
      <p:sp>
        <p:nvSpPr>
          <p:cNvPr id="14" name="Tartalom helye 2"/>
          <p:cNvSpPr>
            <a:spLocks noGrp="1"/>
          </p:cNvSpPr>
          <p:nvPr>
            <p:ph sz="half" idx="1"/>
          </p:nvPr>
        </p:nvSpPr>
        <p:spPr>
          <a:xfrm>
            <a:off x="1475656" y="4068000"/>
            <a:ext cx="3528392" cy="2648730"/>
          </a:xfrm>
        </p:spPr>
        <p:txBody>
          <a:bodyPr>
            <a:normAutofit lnSpcReduction="10000"/>
          </a:bodyPr>
          <a:lstStyle/>
          <a:p>
            <a:pPr marL="0" indent="0" algn="ctr">
              <a:spcBef>
                <a:spcPts val="0"/>
              </a:spcBef>
              <a:spcAft>
                <a:spcPts val="600"/>
              </a:spcAft>
              <a:buNone/>
            </a:pPr>
            <a:r>
              <a:rPr lang="hu-HU" sz="3200" b="1" smtClean="0">
                <a:solidFill>
                  <a:srgbClr val="FF0000"/>
                </a:solidFill>
              </a:rPr>
              <a:t>round</a:t>
            </a:r>
          </a:p>
          <a:p>
            <a:pPr marL="0" indent="0" algn="ctr">
              <a:spcBef>
                <a:spcPts val="0"/>
              </a:spcBef>
              <a:buNone/>
            </a:pPr>
            <a:r>
              <a:rPr lang="hu-HU" smtClean="0"/>
              <a:t>a háttérkép átmére-teződik, hogy egész számú többszöröse illeszkedjen a helykitöltéshez</a:t>
            </a:r>
            <a:endParaRPr lang="hu-HU"/>
          </a:p>
        </p:txBody>
      </p:sp>
      <p:sp>
        <p:nvSpPr>
          <p:cNvPr id="15" name="Tartalom helye 2"/>
          <p:cNvSpPr>
            <a:spLocks noGrp="1"/>
          </p:cNvSpPr>
          <p:nvPr>
            <p:ph sz="half" idx="1"/>
          </p:nvPr>
        </p:nvSpPr>
        <p:spPr>
          <a:xfrm>
            <a:off x="5364000" y="4068000"/>
            <a:ext cx="3528392" cy="2648730"/>
          </a:xfrm>
        </p:spPr>
        <p:txBody>
          <a:bodyPr>
            <a:normAutofit lnSpcReduction="10000"/>
          </a:bodyPr>
          <a:lstStyle/>
          <a:p>
            <a:pPr marL="0" indent="0" algn="ctr">
              <a:spcBef>
                <a:spcPts val="0"/>
              </a:spcBef>
              <a:spcAft>
                <a:spcPts val="600"/>
              </a:spcAft>
              <a:buNone/>
            </a:pPr>
            <a:r>
              <a:rPr lang="hu-HU" sz="3200" b="1" smtClean="0">
                <a:solidFill>
                  <a:srgbClr val="FF0000"/>
                </a:solidFill>
              </a:rPr>
              <a:t>space</a:t>
            </a:r>
          </a:p>
          <a:p>
            <a:pPr marL="0" indent="0" algn="ctr">
              <a:spcBef>
                <a:spcPts val="0"/>
              </a:spcBef>
              <a:buNone/>
            </a:pPr>
            <a:r>
              <a:rPr lang="hu-HU" smtClean="0"/>
              <a:t>az első és az utolsó kép a háttér szélei-hez illeszkedik, a többi között pedig térköz lesz</a:t>
            </a:r>
            <a:endParaRPr lang="hu-HU"/>
          </a:p>
        </p:txBody>
      </p:sp>
    </p:spTree>
    <p:extLst>
      <p:ext uri="{BB962C8B-B14F-4D97-AF65-F5344CB8AC3E}">
        <p14:creationId xmlns:p14="http://schemas.microsoft.com/office/powerpoint/2010/main" val="31673608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mtClean="0"/>
              <a:t>4. Háttérkép elhelyezése</a:t>
            </a:r>
            <a:endParaRPr lang="hu-HU" dirty="0"/>
          </a:p>
        </p:txBody>
      </p:sp>
      <p:sp>
        <p:nvSpPr>
          <p:cNvPr id="3" name="Tartalom helye 2"/>
          <p:cNvSpPr>
            <a:spLocks noGrp="1"/>
          </p:cNvSpPr>
          <p:nvPr>
            <p:ph sz="half" idx="1"/>
          </p:nvPr>
        </p:nvSpPr>
        <p:spPr>
          <a:xfrm>
            <a:off x="1331640" y="1484784"/>
            <a:ext cx="7812360" cy="5234876"/>
          </a:xfrm>
        </p:spPr>
        <p:txBody>
          <a:bodyPr>
            <a:normAutofit fontScale="92500" lnSpcReduction="10000"/>
          </a:bodyPr>
          <a:lstStyle/>
          <a:p>
            <a:pPr marL="0" indent="0">
              <a:spcBef>
                <a:spcPts val="0"/>
              </a:spcBef>
              <a:spcAft>
                <a:spcPts val="1800"/>
              </a:spcAft>
              <a:buNone/>
            </a:pPr>
            <a:r>
              <a:rPr lang="hu-HU" sz="3200" smtClean="0"/>
              <a:t>A háttérképek elhelyezésén jellemzőjét </a:t>
            </a:r>
            <a:r>
              <a:rPr lang="hu-HU" sz="3200" b="1" smtClean="0">
                <a:solidFill>
                  <a:srgbClr val="FF0000"/>
                </a:solidFill>
                <a:latin typeface="Courier New" panose="02070309020205020404" pitchFamily="49" charset="0"/>
                <a:cs typeface="Courier New" panose="02070309020205020404" pitchFamily="49" charset="0"/>
              </a:rPr>
              <a:t>background-position</a:t>
            </a:r>
            <a:r>
              <a:rPr lang="hu-HU" sz="3200" smtClean="0"/>
              <a:t> értékéivel adjuk meg:</a:t>
            </a:r>
          </a:p>
          <a:p>
            <a:pPr marL="0" indent="0" algn="ctr">
              <a:spcBef>
                <a:spcPts val="0"/>
              </a:spcBef>
              <a:buNone/>
            </a:pPr>
            <a:r>
              <a:rPr lang="hu-HU" sz="3200" b="1" smtClean="0">
                <a:solidFill>
                  <a:srgbClr val="FF0000"/>
                </a:solidFill>
                <a:latin typeface="Courier New" panose="02070309020205020404" pitchFamily="49" charset="0"/>
                <a:cs typeface="Courier New" panose="02070309020205020404" pitchFamily="49" charset="0"/>
              </a:rPr>
              <a:t>background-position-x: függ;</a:t>
            </a:r>
          </a:p>
          <a:p>
            <a:pPr marL="0" indent="0" algn="ctr">
              <a:spcBef>
                <a:spcPts val="0"/>
              </a:spcBef>
              <a:spcAft>
                <a:spcPts val="600"/>
              </a:spcAft>
              <a:buNone/>
            </a:pPr>
            <a:r>
              <a:rPr lang="hu-HU" sz="2600" i="1"/>
              <a:t>(ha vízszintesen ismételjük, akkor</a:t>
            </a:r>
            <a:br>
              <a:rPr lang="hu-HU" sz="2600" i="1"/>
            </a:br>
            <a:r>
              <a:rPr lang="hu-HU" sz="2600" i="1"/>
              <a:t>függőlegesen van értelme igazítani</a:t>
            </a:r>
            <a:r>
              <a:rPr lang="hu-HU" sz="2600" i="1" smtClean="0"/>
              <a:t>)</a:t>
            </a:r>
          </a:p>
          <a:p>
            <a:pPr marL="0" indent="0" algn="ctr">
              <a:spcBef>
                <a:spcPts val="0"/>
              </a:spcBef>
              <a:buNone/>
            </a:pPr>
            <a:r>
              <a:rPr lang="hu-HU" sz="3200" b="1" smtClean="0">
                <a:solidFill>
                  <a:srgbClr val="FF0000"/>
                </a:solidFill>
                <a:latin typeface="Courier New" panose="02070309020205020404" pitchFamily="49" charset="0"/>
                <a:cs typeface="Courier New" panose="02070309020205020404" pitchFamily="49" charset="0"/>
              </a:rPr>
              <a:t>background-position-y: vízsz;</a:t>
            </a:r>
          </a:p>
          <a:p>
            <a:pPr marL="0" indent="0" algn="ctr">
              <a:spcBef>
                <a:spcPts val="0"/>
              </a:spcBef>
              <a:buNone/>
            </a:pPr>
            <a:r>
              <a:rPr lang="hu-HU" sz="2600" i="1"/>
              <a:t>(ha </a:t>
            </a:r>
            <a:r>
              <a:rPr lang="hu-HU" sz="2600" i="1" smtClean="0"/>
              <a:t>függőlegesen ismételjük</a:t>
            </a:r>
            <a:r>
              <a:rPr lang="hu-HU" sz="2600" i="1"/>
              <a:t>, akkor</a:t>
            </a:r>
            <a:br>
              <a:rPr lang="hu-HU" sz="2600" i="1"/>
            </a:br>
            <a:r>
              <a:rPr lang="hu-HU" sz="2600" i="1" smtClean="0"/>
              <a:t>vízszintesen van </a:t>
            </a:r>
            <a:r>
              <a:rPr lang="hu-HU" sz="2600" i="1"/>
              <a:t>értelme igazítani)</a:t>
            </a:r>
            <a:endParaRPr lang="hu-HU" sz="2600" b="1">
              <a:solidFill>
                <a:srgbClr val="FF0000"/>
              </a:solidFill>
              <a:latin typeface="Courier New" panose="02070309020205020404" pitchFamily="49" charset="0"/>
              <a:cs typeface="Courier New" panose="02070309020205020404" pitchFamily="49" charset="0"/>
            </a:endParaRPr>
          </a:p>
          <a:p>
            <a:pPr marL="0" indent="0" algn="ctr">
              <a:spcBef>
                <a:spcPts val="1200"/>
              </a:spcBef>
              <a:spcAft>
                <a:spcPts val="1200"/>
              </a:spcAft>
              <a:buNone/>
            </a:pPr>
            <a:r>
              <a:rPr lang="hu-HU" sz="3200" smtClean="0"/>
              <a:t>VAGY</a:t>
            </a:r>
            <a:br>
              <a:rPr lang="hu-HU" sz="3200" smtClean="0"/>
            </a:br>
            <a:r>
              <a:rPr lang="hu-HU" sz="3200" b="1" smtClean="0">
                <a:solidFill>
                  <a:srgbClr val="FF0000"/>
                </a:solidFill>
                <a:latin typeface="Courier New" panose="02070309020205020404" pitchFamily="49" charset="0"/>
                <a:cs typeface="Courier New" panose="02070309020205020404" pitchFamily="49" charset="0"/>
              </a:rPr>
              <a:t>background-position: vízsz függ;</a:t>
            </a:r>
            <a:br>
              <a:rPr lang="hu-HU" sz="3200" b="1" smtClean="0">
                <a:solidFill>
                  <a:srgbClr val="FF0000"/>
                </a:solidFill>
                <a:latin typeface="Courier New" panose="02070309020205020404" pitchFamily="49" charset="0"/>
                <a:cs typeface="Courier New" panose="02070309020205020404" pitchFamily="49" charset="0"/>
              </a:rPr>
            </a:br>
            <a:r>
              <a:rPr lang="hu-HU" sz="2600" i="1" smtClean="0"/>
              <a:t>(összevont alakkal</a:t>
            </a:r>
            <a:r>
              <a:rPr lang="hu-HU" sz="2600" i="1"/>
              <a:t>)</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53</a:t>
            </a:fld>
            <a:endParaRPr lang="hu-HU" dirty="0"/>
          </a:p>
        </p:txBody>
      </p:sp>
    </p:spTree>
    <p:extLst>
      <p:ext uri="{BB962C8B-B14F-4D97-AF65-F5344CB8AC3E}">
        <p14:creationId xmlns:p14="http://schemas.microsoft.com/office/powerpoint/2010/main" val="11726161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mtClean="0"/>
              <a:t>4. Háttérkép elhelyezése (f)</a:t>
            </a:r>
            <a:endParaRPr lang="hu-HU" dirty="0"/>
          </a:p>
        </p:txBody>
      </p:sp>
      <p:sp>
        <p:nvSpPr>
          <p:cNvPr id="3" name="Tartalom helye 2"/>
          <p:cNvSpPr>
            <a:spLocks noGrp="1"/>
          </p:cNvSpPr>
          <p:nvPr>
            <p:ph sz="half" idx="1"/>
          </p:nvPr>
        </p:nvSpPr>
        <p:spPr>
          <a:xfrm>
            <a:off x="1331640" y="1484784"/>
            <a:ext cx="7812360" cy="5234876"/>
          </a:xfrm>
        </p:spPr>
        <p:txBody>
          <a:bodyPr>
            <a:normAutofit/>
          </a:bodyPr>
          <a:lstStyle/>
          <a:p>
            <a:pPr marL="0" indent="0">
              <a:spcBef>
                <a:spcPts val="0"/>
              </a:spcBef>
              <a:buNone/>
            </a:pPr>
            <a:r>
              <a:rPr lang="hu-HU" sz="3200"/>
              <a:t>A </a:t>
            </a:r>
            <a:r>
              <a:rPr lang="hu-HU" sz="3200" smtClean="0"/>
              <a:t>háttérkép </a:t>
            </a:r>
            <a:r>
              <a:rPr lang="hu-HU" sz="3200" u="sng" smtClean="0"/>
              <a:t>elhelyezésének értékét többféle módon </a:t>
            </a:r>
            <a:r>
              <a:rPr lang="hu-HU" sz="3200" smtClean="0"/>
              <a:t>is meghatározhatjuk:</a:t>
            </a:r>
          </a:p>
          <a:p>
            <a:pPr>
              <a:spcBef>
                <a:spcPts val="600"/>
              </a:spcBef>
            </a:pPr>
            <a:r>
              <a:rPr lang="hu-HU" b="1" i="1" smtClean="0"/>
              <a:t>névvel</a:t>
            </a:r>
            <a:r>
              <a:rPr lang="hu-HU" smtClean="0"/>
              <a:t>: </a:t>
            </a:r>
            <a:r>
              <a:rPr lang="hu-HU" b="1" smtClean="0">
                <a:solidFill>
                  <a:srgbClr val="FF0000"/>
                </a:solidFill>
              </a:rPr>
              <a:t>left</a:t>
            </a:r>
            <a:r>
              <a:rPr lang="hu-HU" smtClean="0"/>
              <a:t> (balra), </a:t>
            </a:r>
            <a:r>
              <a:rPr lang="hu-HU" b="1" smtClean="0">
                <a:solidFill>
                  <a:srgbClr val="FF0000"/>
                </a:solidFill>
              </a:rPr>
              <a:t>right</a:t>
            </a:r>
            <a:r>
              <a:rPr lang="hu-HU" smtClean="0"/>
              <a:t> (jobbra), </a:t>
            </a:r>
            <a:r>
              <a:rPr lang="hu-HU" b="1" smtClean="0">
                <a:solidFill>
                  <a:srgbClr val="FF0000"/>
                </a:solidFill>
              </a:rPr>
              <a:t>top</a:t>
            </a:r>
            <a:r>
              <a:rPr lang="hu-HU" smtClean="0"/>
              <a:t> (felül), </a:t>
            </a:r>
            <a:r>
              <a:rPr lang="hu-HU" b="1" smtClean="0">
                <a:solidFill>
                  <a:srgbClr val="FF0000"/>
                </a:solidFill>
              </a:rPr>
              <a:t>bottom</a:t>
            </a:r>
            <a:r>
              <a:rPr lang="hu-HU" smtClean="0"/>
              <a:t> (alul), </a:t>
            </a:r>
            <a:r>
              <a:rPr lang="hu-HU" b="1" smtClean="0">
                <a:solidFill>
                  <a:srgbClr val="FF0000"/>
                </a:solidFill>
              </a:rPr>
              <a:t>center</a:t>
            </a:r>
            <a:r>
              <a:rPr lang="hu-HU" smtClean="0"/>
              <a:t> (középre)</a:t>
            </a:r>
          </a:p>
          <a:p>
            <a:pPr>
              <a:spcBef>
                <a:spcPts val="600"/>
              </a:spcBef>
            </a:pPr>
            <a:r>
              <a:rPr lang="hu-HU" b="1" i="1" smtClean="0"/>
              <a:t>%-értékkel</a:t>
            </a:r>
            <a:r>
              <a:rPr lang="hu-HU" smtClean="0"/>
              <a:t>: pl. a 0% 0% a bal alsó sarok, 50% 50% az elem közepe</a:t>
            </a:r>
          </a:p>
          <a:p>
            <a:pPr>
              <a:spcBef>
                <a:spcPts val="600"/>
              </a:spcBef>
            </a:pPr>
            <a:r>
              <a:rPr lang="hu-HU" b="1" i="1" smtClean="0"/>
              <a:t>képpontban</a:t>
            </a:r>
            <a:r>
              <a:rPr lang="hu-HU" smtClean="0"/>
              <a:t>: a szülőelemhez képest a megfelelő irányokban a megadott kép-pontértékkel eltolva: pl. 50px 100px</a:t>
            </a:r>
          </a:p>
          <a:p>
            <a:pPr marL="0" indent="0">
              <a:spcBef>
                <a:spcPts val="1200"/>
              </a:spcBef>
              <a:buNone/>
            </a:pPr>
            <a:r>
              <a:rPr lang="hu-HU" sz="2400" i="1" smtClean="0"/>
              <a:t>(lehet + és – is; negatív érték esetén az adott elem értékeihez képest kifelé történik a pozicionálás)</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54</a:t>
            </a:fld>
            <a:endParaRPr lang="hu-HU" dirty="0"/>
          </a:p>
        </p:txBody>
      </p:sp>
    </p:spTree>
    <p:extLst>
      <p:ext uri="{BB962C8B-B14F-4D97-AF65-F5344CB8AC3E}">
        <p14:creationId xmlns:p14="http://schemas.microsoft.com/office/powerpoint/2010/main" val="29333386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mtClean="0"/>
              <a:t>4. Háttérkép </a:t>
            </a:r>
            <a:r>
              <a:rPr lang="hu-HU"/>
              <a:t>elhelyezése (</a:t>
            </a:r>
            <a:r>
              <a:rPr lang="hu-HU" smtClean="0"/>
              <a:t>f)</a:t>
            </a:r>
            <a:endParaRPr lang="hu-HU" dirty="0"/>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55</a:t>
            </a:fld>
            <a:endParaRPr lang="hu-HU" dirty="0"/>
          </a:p>
        </p:txBody>
      </p:sp>
      <p:pic>
        <p:nvPicPr>
          <p:cNvPr id="6" name="Kép 5"/>
          <p:cNvPicPr>
            <a:picLocks noChangeAspect="1"/>
          </p:cNvPicPr>
          <p:nvPr/>
        </p:nvPicPr>
        <p:blipFill rotWithShape="1">
          <a:blip r:embed="rId2"/>
          <a:srcRect l="11618" t="26571" r="19960" b="40211"/>
          <a:stretch/>
        </p:blipFill>
        <p:spPr bwMode="auto">
          <a:xfrm>
            <a:off x="1332000" y="3672000"/>
            <a:ext cx="7632000" cy="2083196"/>
          </a:xfrm>
          <a:prstGeom prst="rect">
            <a:avLst/>
          </a:prstGeom>
          <a:ln>
            <a:noFill/>
          </a:ln>
          <a:extLst>
            <a:ext uri="{53640926-AAD7-44D8-BBD7-CCE9431645EC}">
              <a14:shadowObscured xmlns:a14="http://schemas.microsoft.com/office/drawing/2010/main"/>
            </a:ext>
          </a:extLst>
        </p:spPr>
      </p:pic>
      <p:sp>
        <p:nvSpPr>
          <p:cNvPr id="7" name="Szövegdoboz 6"/>
          <p:cNvSpPr txBox="1"/>
          <p:nvPr/>
        </p:nvSpPr>
        <p:spPr>
          <a:xfrm>
            <a:off x="1835696" y="5849346"/>
            <a:ext cx="1368152"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top</a:t>
            </a:r>
            <a:endParaRPr lang="hu-HU" sz="2800">
              <a:solidFill>
                <a:schemeClr val="bg1"/>
              </a:solidFill>
              <a:latin typeface="Arial" panose="020B0604020202020204" pitchFamily="34" charset="0"/>
              <a:cs typeface="Arial" panose="020B0604020202020204" pitchFamily="34" charset="0"/>
            </a:endParaRPr>
          </a:p>
        </p:txBody>
      </p:sp>
      <p:sp>
        <p:nvSpPr>
          <p:cNvPr id="8" name="Tartalom helye 2"/>
          <p:cNvSpPr>
            <a:spLocks noGrp="1"/>
          </p:cNvSpPr>
          <p:nvPr>
            <p:ph sz="half" idx="1"/>
          </p:nvPr>
        </p:nvSpPr>
        <p:spPr>
          <a:xfrm>
            <a:off x="1337070" y="1412776"/>
            <a:ext cx="7645378" cy="2088232"/>
          </a:xfrm>
        </p:spPr>
        <p:txBody>
          <a:bodyPr>
            <a:normAutofit/>
          </a:bodyPr>
          <a:lstStyle/>
          <a:p>
            <a:pPr marL="0" indent="0" algn="ctr">
              <a:spcBef>
                <a:spcPts val="0"/>
              </a:spcBef>
              <a:spcAft>
                <a:spcPts val="600"/>
              </a:spcAft>
              <a:buNone/>
            </a:pPr>
            <a:r>
              <a:rPr lang="hu-HU" sz="3200" b="1" smtClean="0">
                <a:solidFill>
                  <a:srgbClr val="0070C0"/>
                </a:solidFill>
              </a:rPr>
              <a:t>{ background-repeat: repeat-x; }</a:t>
            </a:r>
            <a:r>
              <a:rPr lang="hu-HU" sz="3200" smtClean="0">
                <a:solidFill>
                  <a:srgbClr val="FF0000"/>
                </a:solidFill>
              </a:rPr>
              <a:t> </a:t>
            </a:r>
            <a:r>
              <a:rPr lang="hu-HU" sz="3200" smtClean="0"/>
              <a:t>esetén az </a:t>
            </a:r>
            <a:r>
              <a:rPr lang="hu-HU" sz="3200" b="1" i="1" smtClean="0">
                <a:solidFill>
                  <a:srgbClr val="FF0000"/>
                </a:solidFill>
              </a:rPr>
              <a:t>egymás mellett vízszintesen </a:t>
            </a:r>
            <a:r>
              <a:rPr lang="hu-HU" sz="3200" smtClean="0"/>
              <a:t>ismétlődő háttérképet függőlegesen lehet elhelyezni az adott elemben:</a:t>
            </a:r>
            <a:endParaRPr lang="hu-HU" sz="3200" b="1" smtClean="0"/>
          </a:p>
        </p:txBody>
      </p:sp>
      <p:sp>
        <p:nvSpPr>
          <p:cNvPr id="9" name="Szövegdoboz 8"/>
          <p:cNvSpPr txBox="1"/>
          <p:nvPr/>
        </p:nvSpPr>
        <p:spPr>
          <a:xfrm>
            <a:off x="4473148" y="5849346"/>
            <a:ext cx="1368152"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center</a:t>
            </a:r>
            <a:endParaRPr lang="hu-HU" sz="2800">
              <a:solidFill>
                <a:schemeClr val="bg1"/>
              </a:solidFill>
              <a:latin typeface="Arial" panose="020B0604020202020204" pitchFamily="34" charset="0"/>
              <a:cs typeface="Arial" panose="020B0604020202020204" pitchFamily="34" charset="0"/>
            </a:endParaRPr>
          </a:p>
        </p:txBody>
      </p:sp>
      <p:sp>
        <p:nvSpPr>
          <p:cNvPr id="10" name="Szövegdoboz 9"/>
          <p:cNvSpPr txBox="1"/>
          <p:nvPr/>
        </p:nvSpPr>
        <p:spPr>
          <a:xfrm>
            <a:off x="7092280" y="5849346"/>
            <a:ext cx="1368152"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bottom</a:t>
            </a:r>
            <a:endParaRPr lang="hu-HU" sz="2800">
              <a:solidFill>
                <a:schemeClr val="bg1"/>
              </a:solidFill>
              <a:latin typeface="Arial" panose="020B0604020202020204" pitchFamily="34" charset="0"/>
              <a:cs typeface="Arial" panose="020B0604020202020204" pitchFamily="34" charset="0"/>
            </a:endParaRPr>
          </a:p>
        </p:txBody>
      </p:sp>
      <p:sp>
        <p:nvSpPr>
          <p:cNvPr id="11" name="Tartalom helye 2"/>
          <p:cNvSpPr>
            <a:spLocks noGrp="1"/>
          </p:cNvSpPr>
          <p:nvPr>
            <p:ph sz="half" idx="1"/>
          </p:nvPr>
        </p:nvSpPr>
        <p:spPr>
          <a:xfrm>
            <a:off x="1332000" y="6372566"/>
            <a:ext cx="2375904" cy="344164"/>
          </a:xfrm>
        </p:spPr>
        <p:txBody>
          <a:bodyPr>
            <a:noAutofit/>
          </a:bodyPr>
          <a:lstStyle/>
          <a:p>
            <a:pPr marL="0" indent="0" algn="ctr">
              <a:spcBef>
                <a:spcPts val="0"/>
              </a:spcBef>
              <a:spcAft>
                <a:spcPts val="600"/>
              </a:spcAft>
              <a:buNone/>
            </a:pPr>
            <a:r>
              <a:rPr lang="hu-HU" sz="2200" i="1" smtClean="0"/>
              <a:t>(alapértelmezés)</a:t>
            </a:r>
            <a:endParaRPr lang="hu-HU" sz="2200" i="1"/>
          </a:p>
        </p:txBody>
      </p:sp>
    </p:spTree>
    <p:extLst>
      <p:ext uri="{BB962C8B-B14F-4D97-AF65-F5344CB8AC3E}">
        <p14:creationId xmlns:p14="http://schemas.microsoft.com/office/powerpoint/2010/main" val="9580046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mtClean="0"/>
              <a:t>4. Háttérkép </a:t>
            </a:r>
            <a:r>
              <a:rPr lang="hu-HU"/>
              <a:t>elhelyezése (</a:t>
            </a:r>
            <a:r>
              <a:rPr lang="hu-HU" smtClean="0"/>
              <a:t>f)</a:t>
            </a:r>
            <a:endParaRPr lang="hu-HU" dirty="0"/>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56</a:t>
            </a:fld>
            <a:endParaRPr lang="hu-HU" dirty="0"/>
          </a:p>
        </p:txBody>
      </p:sp>
      <p:sp>
        <p:nvSpPr>
          <p:cNvPr id="7" name="Szövegdoboz 6"/>
          <p:cNvSpPr txBox="1"/>
          <p:nvPr/>
        </p:nvSpPr>
        <p:spPr>
          <a:xfrm>
            <a:off x="1835696" y="5849346"/>
            <a:ext cx="1368152"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left</a:t>
            </a:r>
            <a:endParaRPr lang="hu-HU" sz="2800">
              <a:solidFill>
                <a:schemeClr val="bg1"/>
              </a:solidFill>
              <a:latin typeface="Arial" panose="020B0604020202020204" pitchFamily="34" charset="0"/>
              <a:cs typeface="Arial" panose="020B0604020202020204" pitchFamily="34" charset="0"/>
            </a:endParaRPr>
          </a:p>
        </p:txBody>
      </p:sp>
      <p:sp>
        <p:nvSpPr>
          <p:cNvPr id="8" name="Tartalom helye 2"/>
          <p:cNvSpPr>
            <a:spLocks noGrp="1"/>
          </p:cNvSpPr>
          <p:nvPr>
            <p:ph sz="half" idx="1"/>
          </p:nvPr>
        </p:nvSpPr>
        <p:spPr>
          <a:xfrm>
            <a:off x="1337070" y="1412776"/>
            <a:ext cx="7645378" cy="2088232"/>
          </a:xfrm>
        </p:spPr>
        <p:txBody>
          <a:bodyPr>
            <a:normAutofit/>
          </a:bodyPr>
          <a:lstStyle/>
          <a:p>
            <a:pPr marL="0" indent="0" algn="ctr">
              <a:spcBef>
                <a:spcPts val="0"/>
              </a:spcBef>
              <a:spcAft>
                <a:spcPts val="600"/>
              </a:spcAft>
              <a:buNone/>
            </a:pPr>
            <a:r>
              <a:rPr lang="hu-HU" sz="3200" b="1" smtClean="0">
                <a:solidFill>
                  <a:srgbClr val="0070C0"/>
                </a:solidFill>
              </a:rPr>
              <a:t>{ background-repeat: repeat-y; }</a:t>
            </a:r>
            <a:r>
              <a:rPr lang="hu-HU" sz="3200" smtClean="0">
                <a:solidFill>
                  <a:srgbClr val="FF0000"/>
                </a:solidFill>
              </a:rPr>
              <a:t> </a:t>
            </a:r>
            <a:r>
              <a:rPr lang="hu-HU" sz="3200" smtClean="0"/>
              <a:t>esetén az </a:t>
            </a:r>
            <a:r>
              <a:rPr lang="hu-HU" sz="3200" b="1" i="1" smtClean="0">
                <a:solidFill>
                  <a:srgbClr val="FF0000"/>
                </a:solidFill>
              </a:rPr>
              <a:t>egymás alatt függőlegesen </a:t>
            </a:r>
            <a:r>
              <a:rPr lang="hu-HU" sz="3200" smtClean="0"/>
              <a:t>háttérképet vízszintesen lehet elhelyezni az adott elemben:</a:t>
            </a:r>
            <a:endParaRPr lang="hu-HU" sz="3200" b="1" smtClean="0"/>
          </a:p>
        </p:txBody>
      </p:sp>
      <p:sp>
        <p:nvSpPr>
          <p:cNvPr id="9" name="Szövegdoboz 8"/>
          <p:cNvSpPr txBox="1"/>
          <p:nvPr/>
        </p:nvSpPr>
        <p:spPr>
          <a:xfrm>
            <a:off x="4473148" y="5849346"/>
            <a:ext cx="1368152"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center</a:t>
            </a:r>
            <a:endParaRPr lang="hu-HU" sz="2800">
              <a:solidFill>
                <a:schemeClr val="bg1"/>
              </a:solidFill>
              <a:latin typeface="Arial" panose="020B0604020202020204" pitchFamily="34" charset="0"/>
              <a:cs typeface="Arial" panose="020B0604020202020204" pitchFamily="34" charset="0"/>
            </a:endParaRPr>
          </a:p>
        </p:txBody>
      </p:sp>
      <p:sp>
        <p:nvSpPr>
          <p:cNvPr id="10" name="Szövegdoboz 9"/>
          <p:cNvSpPr txBox="1"/>
          <p:nvPr/>
        </p:nvSpPr>
        <p:spPr>
          <a:xfrm>
            <a:off x="7092280" y="5849346"/>
            <a:ext cx="1368152"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right</a:t>
            </a:r>
            <a:endParaRPr lang="hu-HU" sz="2800">
              <a:solidFill>
                <a:schemeClr val="bg1"/>
              </a:solidFill>
              <a:latin typeface="Arial" panose="020B0604020202020204" pitchFamily="34" charset="0"/>
              <a:cs typeface="Arial" panose="020B0604020202020204" pitchFamily="34" charset="0"/>
            </a:endParaRPr>
          </a:p>
        </p:txBody>
      </p:sp>
      <p:sp>
        <p:nvSpPr>
          <p:cNvPr id="11" name="Tartalom helye 2"/>
          <p:cNvSpPr>
            <a:spLocks noGrp="1"/>
          </p:cNvSpPr>
          <p:nvPr>
            <p:ph sz="half" idx="1"/>
          </p:nvPr>
        </p:nvSpPr>
        <p:spPr>
          <a:xfrm>
            <a:off x="1332000" y="6372566"/>
            <a:ext cx="2375904" cy="344164"/>
          </a:xfrm>
        </p:spPr>
        <p:txBody>
          <a:bodyPr>
            <a:noAutofit/>
          </a:bodyPr>
          <a:lstStyle/>
          <a:p>
            <a:pPr marL="0" indent="0" algn="ctr">
              <a:spcBef>
                <a:spcPts val="0"/>
              </a:spcBef>
              <a:spcAft>
                <a:spcPts val="600"/>
              </a:spcAft>
              <a:buNone/>
            </a:pPr>
            <a:r>
              <a:rPr lang="hu-HU" sz="2200" i="1" smtClean="0"/>
              <a:t>(alapértelmezés)</a:t>
            </a:r>
            <a:endParaRPr lang="hu-HU" sz="2200" i="1"/>
          </a:p>
        </p:txBody>
      </p:sp>
      <p:pic>
        <p:nvPicPr>
          <p:cNvPr id="13" name="Kép 12"/>
          <p:cNvPicPr>
            <a:picLocks noChangeAspect="1"/>
          </p:cNvPicPr>
          <p:nvPr/>
        </p:nvPicPr>
        <p:blipFill rotWithShape="1">
          <a:blip r:embed="rId2"/>
          <a:srcRect l="11618" t="59415" r="20125" b="7741"/>
          <a:stretch/>
        </p:blipFill>
        <p:spPr bwMode="auto">
          <a:xfrm>
            <a:off x="1332000" y="3672000"/>
            <a:ext cx="7632000" cy="20645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101130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mtClean="0"/>
              <a:t>4. Háttérkép </a:t>
            </a:r>
            <a:r>
              <a:rPr lang="hu-HU"/>
              <a:t>elhelyezése (</a:t>
            </a:r>
            <a:r>
              <a:rPr lang="hu-HU" smtClean="0"/>
              <a:t>f)</a:t>
            </a:r>
            <a:endParaRPr lang="hu-HU" dirty="0"/>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57</a:t>
            </a:fld>
            <a:endParaRPr lang="hu-HU" dirty="0"/>
          </a:p>
        </p:txBody>
      </p:sp>
      <p:sp>
        <p:nvSpPr>
          <p:cNvPr id="7" name="Szövegdoboz 6"/>
          <p:cNvSpPr txBox="1"/>
          <p:nvPr/>
        </p:nvSpPr>
        <p:spPr>
          <a:xfrm>
            <a:off x="1835696" y="5528494"/>
            <a:ext cx="1368152"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left top</a:t>
            </a:r>
            <a:endParaRPr lang="hu-HU" sz="2800">
              <a:solidFill>
                <a:schemeClr val="bg1"/>
              </a:solidFill>
              <a:latin typeface="Arial" panose="020B0604020202020204" pitchFamily="34" charset="0"/>
              <a:cs typeface="Arial" panose="020B0604020202020204" pitchFamily="34" charset="0"/>
            </a:endParaRPr>
          </a:p>
        </p:txBody>
      </p:sp>
      <p:sp>
        <p:nvSpPr>
          <p:cNvPr id="8" name="Tartalom helye 2"/>
          <p:cNvSpPr>
            <a:spLocks noGrp="1"/>
          </p:cNvSpPr>
          <p:nvPr>
            <p:ph sz="half" idx="1"/>
          </p:nvPr>
        </p:nvSpPr>
        <p:spPr>
          <a:xfrm>
            <a:off x="1337070" y="1412776"/>
            <a:ext cx="7645378" cy="2088232"/>
          </a:xfrm>
        </p:spPr>
        <p:txBody>
          <a:bodyPr>
            <a:normAutofit/>
          </a:bodyPr>
          <a:lstStyle/>
          <a:p>
            <a:pPr marL="0" indent="0" algn="ctr">
              <a:spcBef>
                <a:spcPts val="0"/>
              </a:spcBef>
              <a:spcAft>
                <a:spcPts val="600"/>
              </a:spcAft>
              <a:buNone/>
            </a:pPr>
            <a:r>
              <a:rPr lang="hu-HU" sz="3200" b="1" smtClean="0">
                <a:solidFill>
                  <a:srgbClr val="0070C0"/>
                </a:solidFill>
              </a:rPr>
              <a:t>{ background-repeat: no-repeat; }</a:t>
            </a:r>
            <a:r>
              <a:rPr lang="hu-HU" sz="3200" smtClean="0">
                <a:solidFill>
                  <a:srgbClr val="FF0000"/>
                </a:solidFill>
              </a:rPr>
              <a:t> </a:t>
            </a:r>
            <a:r>
              <a:rPr lang="hu-HU" sz="3200" smtClean="0"/>
              <a:t>esetén a háttérkép nem ismétlődik, ezért annak </a:t>
            </a:r>
            <a:r>
              <a:rPr lang="hu-HU" sz="3200" b="1" i="1" smtClean="0">
                <a:solidFill>
                  <a:srgbClr val="FF0000"/>
                </a:solidFill>
              </a:rPr>
              <a:t>vízszintes és függőleges pozícióját </a:t>
            </a:r>
            <a:r>
              <a:rPr lang="hu-HU" sz="3200" smtClean="0"/>
              <a:t>is meghatározhatjuk:</a:t>
            </a:r>
            <a:endParaRPr lang="hu-HU" sz="3200" b="1" smtClean="0"/>
          </a:p>
        </p:txBody>
      </p:sp>
      <p:sp>
        <p:nvSpPr>
          <p:cNvPr id="9" name="Szövegdoboz 8"/>
          <p:cNvSpPr txBox="1"/>
          <p:nvPr/>
        </p:nvSpPr>
        <p:spPr>
          <a:xfrm>
            <a:off x="4221120" y="5528494"/>
            <a:ext cx="1872208"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center top</a:t>
            </a:r>
            <a:endParaRPr lang="hu-HU" sz="2800">
              <a:solidFill>
                <a:schemeClr val="bg1"/>
              </a:solidFill>
              <a:latin typeface="Arial" panose="020B0604020202020204" pitchFamily="34" charset="0"/>
              <a:cs typeface="Arial" panose="020B0604020202020204" pitchFamily="34" charset="0"/>
            </a:endParaRPr>
          </a:p>
        </p:txBody>
      </p:sp>
      <p:sp>
        <p:nvSpPr>
          <p:cNvPr id="10" name="Szövegdoboz 9"/>
          <p:cNvSpPr txBox="1"/>
          <p:nvPr/>
        </p:nvSpPr>
        <p:spPr>
          <a:xfrm>
            <a:off x="6948264" y="5531399"/>
            <a:ext cx="1656184"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right top</a:t>
            </a:r>
            <a:endParaRPr lang="hu-HU" sz="2800">
              <a:solidFill>
                <a:schemeClr val="bg1"/>
              </a:solidFill>
              <a:latin typeface="Arial" panose="020B0604020202020204" pitchFamily="34" charset="0"/>
              <a:cs typeface="Arial" panose="020B0604020202020204" pitchFamily="34" charset="0"/>
            </a:endParaRPr>
          </a:p>
        </p:txBody>
      </p:sp>
      <p:sp>
        <p:nvSpPr>
          <p:cNvPr id="11" name="Tartalom helye 2"/>
          <p:cNvSpPr>
            <a:spLocks noGrp="1"/>
          </p:cNvSpPr>
          <p:nvPr>
            <p:ph sz="half" idx="1"/>
          </p:nvPr>
        </p:nvSpPr>
        <p:spPr>
          <a:xfrm>
            <a:off x="1332000" y="6051714"/>
            <a:ext cx="2375904" cy="344164"/>
          </a:xfrm>
        </p:spPr>
        <p:txBody>
          <a:bodyPr>
            <a:noAutofit/>
          </a:bodyPr>
          <a:lstStyle/>
          <a:p>
            <a:pPr marL="0" indent="0" algn="ctr">
              <a:spcBef>
                <a:spcPts val="0"/>
              </a:spcBef>
              <a:spcAft>
                <a:spcPts val="600"/>
              </a:spcAft>
              <a:buNone/>
            </a:pPr>
            <a:r>
              <a:rPr lang="hu-HU" sz="2200" i="1" smtClean="0"/>
              <a:t>(alapértelmezés)</a:t>
            </a:r>
            <a:endParaRPr lang="hu-HU" sz="2200" i="1"/>
          </a:p>
        </p:txBody>
      </p:sp>
      <p:pic>
        <p:nvPicPr>
          <p:cNvPr id="12" name="Kép 11"/>
          <p:cNvPicPr>
            <a:picLocks noChangeAspect="1"/>
          </p:cNvPicPr>
          <p:nvPr/>
        </p:nvPicPr>
        <p:blipFill rotWithShape="1">
          <a:blip r:embed="rId2"/>
          <a:srcRect l="11722" t="23434" r="11722" b="44460"/>
          <a:stretch/>
        </p:blipFill>
        <p:spPr bwMode="auto">
          <a:xfrm>
            <a:off x="1323224" y="3645024"/>
            <a:ext cx="7668000" cy="18074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082401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mtClean="0"/>
              <a:t>4. Háttérkép </a:t>
            </a:r>
            <a:r>
              <a:rPr lang="hu-HU"/>
              <a:t>elhelyezése (</a:t>
            </a:r>
            <a:r>
              <a:rPr lang="hu-HU" smtClean="0"/>
              <a:t>f)</a:t>
            </a:r>
            <a:endParaRPr lang="hu-HU" dirty="0"/>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58</a:t>
            </a:fld>
            <a:endParaRPr lang="hu-HU" dirty="0"/>
          </a:p>
        </p:txBody>
      </p:sp>
      <p:sp>
        <p:nvSpPr>
          <p:cNvPr id="7" name="Szövegdoboz 6"/>
          <p:cNvSpPr txBox="1"/>
          <p:nvPr/>
        </p:nvSpPr>
        <p:spPr>
          <a:xfrm>
            <a:off x="1619672" y="1412776"/>
            <a:ext cx="1872208"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left center</a:t>
            </a:r>
            <a:endParaRPr lang="hu-HU" sz="2800">
              <a:solidFill>
                <a:schemeClr val="bg1"/>
              </a:solidFill>
              <a:latin typeface="Arial" panose="020B0604020202020204" pitchFamily="34" charset="0"/>
              <a:cs typeface="Arial" panose="020B0604020202020204" pitchFamily="34" charset="0"/>
            </a:endParaRPr>
          </a:p>
        </p:txBody>
      </p:sp>
      <p:sp>
        <p:nvSpPr>
          <p:cNvPr id="9" name="Szövegdoboz 8"/>
          <p:cNvSpPr txBox="1"/>
          <p:nvPr/>
        </p:nvSpPr>
        <p:spPr>
          <a:xfrm>
            <a:off x="4013640" y="1412776"/>
            <a:ext cx="2304000"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center center</a:t>
            </a:r>
            <a:endParaRPr lang="hu-HU" sz="2800">
              <a:solidFill>
                <a:schemeClr val="bg1"/>
              </a:solidFill>
              <a:latin typeface="Arial" panose="020B0604020202020204" pitchFamily="34" charset="0"/>
              <a:cs typeface="Arial" panose="020B0604020202020204" pitchFamily="34" charset="0"/>
            </a:endParaRPr>
          </a:p>
        </p:txBody>
      </p:sp>
      <p:sp>
        <p:nvSpPr>
          <p:cNvPr id="10" name="Szövegdoboz 9"/>
          <p:cNvSpPr txBox="1"/>
          <p:nvPr/>
        </p:nvSpPr>
        <p:spPr>
          <a:xfrm>
            <a:off x="6804248" y="1414763"/>
            <a:ext cx="2016000"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right center</a:t>
            </a:r>
            <a:endParaRPr lang="hu-HU" sz="2800">
              <a:solidFill>
                <a:schemeClr val="bg1"/>
              </a:solidFill>
              <a:latin typeface="Arial" panose="020B0604020202020204" pitchFamily="34" charset="0"/>
              <a:cs typeface="Arial" panose="020B0604020202020204" pitchFamily="34" charset="0"/>
            </a:endParaRPr>
          </a:p>
        </p:txBody>
      </p:sp>
      <p:pic>
        <p:nvPicPr>
          <p:cNvPr id="12" name="Kép 11"/>
          <p:cNvPicPr>
            <a:picLocks noChangeAspect="1"/>
          </p:cNvPicPr>
          <p:nvPr/>
        </p:nvPicPr>
        <p:blipFill rotWithShape="1">
          <a:blip r:embed="rId2"/>
          <a:srcRect l="11722" t="55355" r="11722" b="13462"/>
          <a:stretch/>
        </p:blipFill>
        <p:spPr bwMode="auto">
          <a:xfrm>
            <a:off x="1331640" y="2052000"/>
            <a:ext cx="7668000" cy="1755525"/>
          </a:xfrm>
          <a:prstGeom prst="rect">
            <a:avLst/>
          </a:prstGeom>
          <a:ln>
            <a:noFill/>
          </a:ln>
          <a:extLst>
            <a:ext uri="{53640926-AAD7-44D8-BBD7-CCE9431645EC}">
              <a14:shadowObscured xmlns:a14="http://schemas.microsoft.com/office/drawing/2010/main"/>
            </a:ext>
          </a:extLst>
        </p:spPr>
      </p:pic>
      <p:pic>
        <p:nvPicPr>
          <p:cNvPr id="13" name="Kép 12"/>
          <p:cNvPicPr>
            <a:picLocks noChangeAspect="1"/>
          </p:cNvPicPr>
          <p:nvPr/>
        </p:nvPicPr>
        <p:blipFill rotWithShape="1">
          <a:blip r:embed="rId3"/>
          <a:srcRect l="11722" t="60891" r="11722" b="7741"/>
          <a:stretch/>
        </p:blipFill>
        <p:spPr bwMode="auto">
          <a:xfrm>
            <a:off x="1331640" y="4068000"/>
            <a:ext cx="7668000" cy="1766566"/>
          </a:xfrm>
          <a:prstGeom prst="rect">
            <a:avLst/>
          </a:prstGeom>
          <a:ln>
            <a:noFill/>
          </a:ln>
          <a:extLst>
            <a:ext uri="{53640926-AAD7-44D8-BBD7-CCE9431645EC}">
              <a14:shadowObscured xmlns:a14="http://schemas.microsoft.com/office/drawing/2010/main"/>
            </a:ext>
          </a:extLst>
        </p:spPr>
      </p:pic>
      <p:sp>
        <p:nvSpPr>
          <p:cNvPr id="14" name="Szövegdoboz 13"/>
          <p:cNvSpPr txBox="1"/>
          <p:nvPr/>
        </p:nvSpPr>
        <p:spPr>
          <a:xfrm>
            <a:off x="1619672" y="5904000"/>
            <a:ext cx="1872208"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left bottom</a:t>
            </a:r>
            <a:endParaRPr lang="hu-HU" sz="2800">
              <a:solidFill>
                <a:schemeClr val="bg1"/>
              </a:solidFill>
              <a:latin typeface="Arial" panose="020B0604020202020204" pitchFamily="34" charset="0"/>
              <a:cs typeface="Arial" panose="020B0604020202020204" pitchFamily="34" charset="0"/>
            </a:endParaRPr>
          </a:p>
        </p:txBody>
      </p:sp>
      <p:sp>
        <p:nvSpPr>
          <p:cNvPr id="15" name="Szövegdoboz 14"/>
          <p:cNvSpPr txBox="1"/>
          <p:nvPr/>
        </p:nvSpPr>
        <p:spPr>
          <a:xfrm>
            <a:off x="3960000" y="5904000"/>
            <a:ext cx="2412000"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center bottom</a:t>
            </a:r>
            <a:endParaRPr lang="hu-HU" sz="2800">
              <a:solidFill>
                <a:schemeClr val="bg1"/>
              </a:solidFill>
              <a:latin typeface="Arial" panose="020B0604020202020204" pitchFamily="34" charset="0"/>
              <a:cs typeface="Arial" panose="020B0604020202020204" pitchFamily="34" charset="0"/>
            </a:endParaRPr>
          </a:p>
        </p:txBody>
      </p:sp>
      <p:sp>
        <p:nvSpPr>
          <p:cNvPr id="16" name="Szövegdoboz 15"/>
          <p:cNvSpPr txBox="1"/>
          <p:nvPr/>
        </p:nvSpPr>
        <p:spPr>
          <a:xfrm>
            <a:off x="6696000" y="5904000"/>
            <a:ext cx="2124000" cy="52200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right bottom</a:t>
            </a:r>
            <a:endParaRPr lang="hu-HU" sz="28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87009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mtClean="0"/>
              <a:t>4. Háttérkép </a:t>
            </a:r>
            <a:r>
              <a:rPr lang="hu-HU"/>
              <a:t>elhelyezése (</a:t>
            </a:r>
            <a:r>
              <a:rPr lang="hu-HU" smtClean="0"/>
              <a:t>f)</a:t>
            </a:r>
            <a:endParaRPr lang="hu-HU" dirty="0"/>
          </a:p>
        </p:txBody>
      </p:sp>
      <p:pic>
        <p:nvPicPr>
          <p:cNvPr id="12" name="Kép 11"/>
          <p:cNvPicPr>
            <a:picLocks noChangeAspect="1"/>
          </p:cNvPicPr>
          <p:nvPr/>
        </p:nvPicPr>
        <p:blipFill rotWithShape="1">
          <a:blip r:embed="rId2"/>
          <a:srcRect l="41090" t="25648" r="32365" b="40032"/>
          <a:stretch/>
        </p:blipFill>
        <p:spPr bwMode="auto">
          <a:xfrm>
            <a:off x="5400000" y="4139757"/>
            <a:ext cx="3600000" cy="2615881"/>
          </a:xfrm>
          <a:prstGeom prst="rect">
            <a:avLst/>
          </a:prstGeom>
          <a:ln>
            <a:noFill/>
          </a:ln>
          <a:extLst>
            <a:ext uri="{53640926-AAD7-44D8-BBD7-CCE9431645EC}">
              <a14:shadowObscured xmlns:a14="http://schemas.microsoft.com/office/drawing/2010/main"/>
            </a:ext>
          </a:extLst>
        </p:spPr>
      </p:pic>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59</a:t>
            </a:fld>
            <a:endParaRPr lang="hu-HU" dirty="0"/>
          </a:p>
        </p:txBody>
      </p:sp>
      <p:sp>
        <p:nvSpPr>
          <p:cNvPr id="8" name="Tartalom helye 2"/>
          <p:cNvSpPr>
            <a:spLocks noGrp="1"/>
          </p:cNvSpPr>
          <p:nvPr>
            <p:ph sz="half" idx="1"/>
          </p:nvPr>
        </p:nvSpPr>
        <p:spPr>
          <a:xfrm>
            <a:off x="1337070" y="1412775"/>
            <a:ext cx="7645378" cy="5040561"/>
          </a:xfrm>
        </p:spPr>
        <p:txBody>
          <a:bodyPr>
            <a:normAutofit/>
          </a:bodyPr>
          <a:lstStyle/>
          <a:p>
            <a:pPr marL="0" indent="0" algn="ctr">
              <a:spcBef>
                <a:spcPts val="0"/>
              </a:spcBef>
              <a:spcAft>
                <a:spcPts val="1800"/>
              </a:spcAft>
              <a:buNone/>
            </a:pPr>
            <a:r>
              <a:rPr lang="hu-HU" sz="3200" b="1" smtClean="0">
                <a:solidFill>
                  <a:srgbClr val="FF0000"/>
                </a:solidFill>
              </a:rPr>
              <a:t>%-ban </a:t>
            </a:r>
            <a:r>
              <a:rPr lang="hu-HU" sz="3200" smtClean="0"/>
              <a:t>meghatározott</a:t>
            </a:r>
            <a:br>
              <a:rPr lang="hu-HU" sz="3200" smtClean="0"/>
            </a:br>
            <a:r>
              <a:rPr lang="hu-HU" sz="3200" smtClean="0"/>
              <a:t>elhelyezési értékkel:</a:t>
            </a:r>
          </a:p>
          <a:p>
            <a:pPr marL="0" indent="0">
              <a:spcBef>
                <a:spcPts val="0"/>
              </a:spcBef>
              <a:buNone/>
            </a:pPr>
            <a:r>
              <a:rPr lang="hu-HU" sz="3000" smtClean="0"/>
              <a:t>a képet tartalmazó doboz bal felső sarka a (0,0) viszonyítási pont és ettől </a:t>
            </a:r>
            <a:r>
              <a:rPr lang="hu-HU" sz="3000" b="1" smtClean="0"/>
              <a:t>vízszintesen jobbra </a:t>
            </a:r>
            <a:r>
              <a:rPr lang="hu-HU" sz="3000" smtClean="0"/>
              <a:t>(1. érték), </a:t>
            </a:r>
            <a:r>
              <a:rPr lang="hu-HU" sz="3000" b="1" smtClean="0"/>
              <a:t>függőlegesen lefelé</a:t>
            </a:r>
            <a:br>
              <a:rPr lang="hu-HU" sz="3000" b="1" smtClean="0"/>
            </a:br>
            <a:r>
              <a:rPr lang="hu-HU" sz="3000" smtClean="0"/>
              <a:t>(2. érték) </a:t>
            </a:r>
            <a:r>
              <a:rPr lang="hu-HU" sz="3000" b="1" smtClean="0"/>
              <a:t>eltolja a</a:t>
            </a:r>
            <a:br>
              <a:rPr lang="hu-HU" sz="3000" b="1" smtClean="0"/>
            </a:br>
            <a:r>
              <a:rPr lang="hu-HU" sz="3000" b="1" smtClean="0"/>
              <a:t>képet a befoglaló</a:t>
            </a:r>
            <a:br>
              <a:rPr lang="hu-HU" sz="3000" b="1" smtClean="0"/>
            </a:br>
            <a:r>
              <a:rPr lang="hu-HU" sz="3000" b="1" smtClean="0"/>
              <a:t>elem szélességi és </a:t>
            </a:r>
            <a:br>
              <a:rPr lang="hu-HU" sz="3000" b="1" smtClean="0"/>
            </a:br>
            <a:r>
              <a:rPr lang="hu-HU" sz="3000" b="1" smtClean="0"/>
              <a:t>magassági nagysá-</a:t>
            </a:r>
            <a:br>
              <a:rPr lang="hu-HU" sz="3000" b="1" smtClean="0"/>
            </a:br>
            <a:r>
              <a:rPr lang="hu-HU" sz="3000" b="1" smtClean="0"/>
              <a:t>gának arányában </a:t>
            </a:r>
          </a:p>
        </p:txBody>
      </p:sp>
    </p:spTree>
    <p:extLst>
      <p:ext uri="{BB962C8B-B14F-4D97-AF65-F5344CB8AC3E}">
        <p14:creationId xmlns:p14="http://schemas.microsoft.com/office/powerpoint/2010/main" val="33689849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A dobozmodell - részek</a:t>
            </a:r>
            <a:endParaRPr lang="hu-HU" sz="4400" dirty="0"/>
          </a:p>
        </p:txBody>
      </p:sp>
      <p:sp>
        <p:nvSpPr>
          <p:cNvPr id="4" name="Tartalom helye 3"/>
          <p:cNvSpPr>
            <a:spLocks noGrp="1"/>
          </p:cNvSpPr>
          <p:nvPr>
            <p:ph idx="1"/>
          </p:nvPr>
        </p:nvSpPr>
        <p:spPr>
          <a:xfrm>
            <a:off x="1331640" y="1484784"/>
            <a:ext cx="7632848" cy="1152128"/>
          </a:xfrm>
        </p:spPr>
        <p:txBody>
          <a:bodyPr>
            <a:normAutofit/>
          </a:bodyPr>
          <a:lstStyle/>
          <a:p>
            <a:pPr marL="88900" indent="0" algn="ctr">
              <a:spcBef>
                <a:spcPts val="1800"/>
              </a:spcBef>
              <a:buNone/>
            </a:pPr>
            <a:r>
              <a:rPr lang="hu-HU" sz="3200" b="1" smtClean="0"/>
              <a:t>Az elemi doboz szerkezetét</a:t>
            </a:r>
            <a:br>
              <a:rPr lang="hu-HU" sz="3200" b="1" smtClean="0"/>
            </a:br>
            <a:r>
              <a:rPr lang="hu-HU" sz="3200" smtClean="0"/>
              <a:t>az alábbi ábra mutatja be:</a:t>
            </a:r>
          </a:p>
        </p:txBody>
      </p:sp>
      <p:sp>
        <p:nvSpPr>
          <p:cNvPr id="3" name="Dia számának helye 2"/>
          <p:cNvSpPr>
            <a:spLocks noGrp="1"/>
          </p:cNvSpPr>
          <p:nvPr>
            <p:ph type="sldNum" sz="quarter" idx="12"/>
          </p:nvPr>
        </p:nvSpPr>
        <p:spPr/>
        <p:txBody>
          <a:bodyPr/>
          <a:lstStyle/>
          <a:p>
            <a:fld id="{4DC61DD4-7DED-4AA4-9E5A-5F7D420479A6}" type="slidenum">
              <a:rPr lang="hu-HU" smtClean="0"/>
              <a:pPr/>
              <a:t>6</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7" name="Kép 6"/>
          <p:cNvPicPr>
            <a:picLocks noChangeAspect="1"/>
          </p:cNvPicPr>
          <p:nvPr/>
        </p:nvPicPr>
        <p:blipFill rotWithShape="1">
          <a:blip r:embed="rId2"/>
          <a:srcRect l="17531" t="18636" r="19087" b="4420"/>
          <a:stretch/>
        </p:blipFill>
        <p:spPr bwMode="auto">
          <a:xfrm>
            <a:off x="1979712" y="2564904"/>
            <a:ext cx="6149197" cy="41964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288446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mtClean="0"/>
              <a:t>4. Háttérkép </a:t>
            </a:r>
            <a:r>
              <a:rPr lang="hu-HU"/>
              <a:t>elhelyezése (</a:t>
            </a:r>
            <a:r>
              <a:rPr lang="hu-HU" smtClean="0"/>
              <a:t>f)</a:t>
            </a:r>
            <a:endParaRPr lang="hu-HU" dirty="0"/>
          </a:p>
        </p:txBody>
      </p:sp>
      <p:pic>
        <p:nvPicPr>
          <p:cNvPr id="6" name="Kép 5"/>
          <p:cNvPicPr>
            <a:picLocks noChangeAspect="1"/>
          </p:cNvPicPr>
          <p:nvPr/>
        </p:nvPicPr>
        <p:blipFill rotWithShape="1">
          <a:blip r:embed="rId2"/>
          <a:srcRect l="11930" t="25648" r="61389" b="40032"/>
          <a:stretch/>
        </p:blipFill>
        <p:spPr bwMode="auto">
          <a:xfrm>
            <a:off x="5400000" y="4140000"/>
            <a:ext cx="3600000" cy="2602527"/>
          </a:xfrm>
          <a:prstGeom prst="rect">
            <a:avLst/>
          </a:prstGeom>
          <a:ln>
            <a:noFill/>
          </a:ln>
          <a:extLst>
            <a:ext uri="{53640926-AAD7-44D8-BBD7-CCE9431645EC}">
              <a14:shadowObscured xmlns:a14="http://schemas.microsoft.com/office/drawing/2010/main"/>
            </a:ext>
          </a:extLst>
        </p:spPr>
      </p:pic>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60</a:t>
            </a:fld>
            <a:endParaRPr lang="hu-HU" dirty="0"/>
          </a:p>
        </p:txBody>
      </p:sp>
      <p:sp>
        <p:nvSpPr>
          <p:cNvPr id="8" name="Tartalom helye 2"/>
          <p:cNvSpPr>
            <a:spLocks noGrp="1"/>
          </p:cNvSpPr>
          <p:nvPr>
            <p:ph sz="half" idx="1"/>
          </p:nvPr>
        </p:nvSpPr>
        <p:spPr>
          <a:xfrm>
            <a:off x="1337070" y="1412774"/>
            <a:ext cx="7645378" cy="5445225"/>
          </a:xfrm>
        </p:spPr>
        <p:txBody>
          <a:bodyPr>
            <a:normAutofit/>
          </a:bodyPr>
          <a:lstStyle/>
          <a:p>
            <a:pPr marL="0" indent="0" algn="ctr">
              <a:spcBef>
                <a:spcPts val="0"/>
              </a:spcBef>
              <a:spcAft>
                <a:spcPts val="1200"/>
              </a:spcAft>
              <a:buNone/>
            </a:pPr>
            <a:r>
              <a:rPr lang="hu-HU" sz="3200" b="1" smtClean="0">
                <a:solidFill>
                  <a:srgbClr val="FF0000"/>
                </a:solidFill>
              </a:rPr>
              <a:t>képpontban </a:t>
            </a:r>
            <a:r>
              <a:rPr lang="hu-HU" sz="3200" smtClean="0"/>
              <a:t>meghatározott</a:t>
            </a:r>
            <a:br>
              <a:rPr lang="hu-HU" sz="3200" smtClean="0"/>
            </a:br>
            <a:r>
              <a:rPr lang="hu-HU" sz="3200" smtClean="0"/>
              <a:t>elhelyezési értékkel:</a:t>
            </a:r>
          </a:p>
          <a:p>
            <a:pPr marL="0" indent="0">
              <a:spcBef>
                <a:spcPts val="0"/>
              </a:spcBef>
              <a:spcAft>
                <a:spcPts val="1800"/>
              </a:spcAft>
              <a:buNone/>
            </a:pPr>
            <a:r>
              <a:rPr lang="hu-HU" sz="3000" smtClean="0"/>
              <a:t>a képet tartalmazó doboz bal felső sarka a (0,0) viszonyítási pont és ettől </a:t>
            </a:r>
            <a:r>
              <a:rPr lang="hu-HU" sz="3000" b="1" smtClean="0"/>
              <a:t>vízszintesen jobbra </a:t>
            </a:r>
            <a:r>
              <a:rPr lang="hu-HU" sz="3000" smtClean="0"/>
              <a:t>(1. érték), </a:t>
            </a:r>
            <a:r>
              <a:rPr lang="hu-HU" sz="3000" b="1" smtClean="0"/>
              <a:t>függőlegesen lefelé</a:t>
            </a:r>
            <a:br>
              <a:rPr lang="hu-HU" sz="3000" b="1" smtClean="0"/>
            </a:br>
            <a:r>
              <a:rPr lang="hu-HU" sz="3000" smtClean="0"/>
              <a:t>(2. érték) </a:t>
            </a:r>
            <a:r>
              <a:rPr lang="hu-HU" sz="3000" b="1" smtClean="0"/>
              <a:t>eltolja a</a:t>
            </a:r>
            <a:br>
              <a:rPr lang="hu-HU" sz="3000" b="1" smtClean="0"/>
            </a:br>
            <a:r>
              <a:rPr lang="hu-HU" sz="3000" b="1" smtClean="0"/>
              <a:t>képet a megadott</a:t>
            </a:r>
            <a:br>
              <a:rPr lang="hu-HU" sz="3000" b="1" smtClean="0"/>
            </a:br>
            <a:r>
              <a:rPr lang="hu-HU" sz="3000" b="1" smtClean="0"/>
              <a:t>képpontértékekkel</a:t>
            </a:r>
          </a:p>
          <a:p>
            <a:pPr marL="0" indent="0">
              <a:spcBef>
                <a:spcPts val="0"/>
              </a:spcBef>
              <a:buNone/>
            </a:pPr>
            <a:r>
              <a:rPr lang="hu-HU" sz="2400" i="1" smtClean="0"/>
              <a:t>A pozicionálások esetén</a:t>
            </a:r>
            <a:br>
              <a:rPr lang="hu-HU" sz="2400" i="1" smtClean="0"/>
            </a:br>
            <a:r>
              <a:rPr lang="hu-HU" sz="2400" i="1" smtClean="0"/>
              <a:t>a negatív értékek a szülőhöz</a:t>
            </a:r>
            <a:br>
              <a:rPr lang="hu-HU" sz="2400" i="1" smtClean="0"/>
            </a:br>
            <a:r>
              <a:rPr lang="hu-HU" sz="2400" i="1" smtClean="0"/>
              <a:t>képest kifelé tolnak.</a:t>
            </a:r>
          </a:p>
        </p:txBody>
      </p:sp>
    </p:spTree>
    <p:extLst>
      <p:ext uri="{BB962C8B-B14F-4D97-AF65-F5344CB8AC3E}">
        <p14:creationId xmlns:p14="http://schemas.microsoft.com/office/powerpoint/2010/main" val="3579266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5</a:t>
            </a:r>
            <a:r>
              <a:rPr lang="hu-HU" smtClean="0"/>
              <a:t>. Háttérkép mérete</a:t>
            </a:r>
            <a:endParaRPr lang="hu-HU" dirty="0"/>
          </a:p>
        </p:txBody>
      </p:sp>
      <p:sp>
        <p:nvSpPr>
          <p:cNvPr id="3" name="Tartalom helye 2"/>
          <p:cNvSpPr>
            <a:spLocks noGrp="1"/>
          </p:cNvSpPr>
          <p:nvPr>
            <p:ph sz="half" idx="1"/>
          </p:nvPr>
        </p:nvSpPr>
        <p:spPr>
          <a:xfrm>
            <a:off x="1331640" y="1484784"/>
            <a:ext cx="7812360" cy="5373216"/>
          </a:xfrm>
        </p:spPr>
        <p:txBody>
          <a:bodyPr>
            <a:normAutofit/>
          </a:bodyPr>
          <a:lstStyle/>
          <a:p>
            <a:pPr marL="0" indent="0">
              <a:spcBef>
                <a:spcPts val="600"/>
              </a:spcBef>
              <a:buNone/>
            </a:pPr>
            <a:r>
              <a:rPr lang="hu-HU" sz="3200" smtClean="0"/>
              <a:t>A háttérképek méretét is megadhatjuk a </a:t>
            </a:r>
            <a:r>
              <a:rPr lang="hu-HU" sz="3200" b="1" smtClean="0">
                <a:solidFill>
                  <a:srgbClr val="FF0000"/>
                </a:solidFill>
                <a:latin typeface="Courier New" panose="02070309020205020404" pitchFamily="49" charset="0"/>
                <a:cs typeface="Courier New" panose="02070309020205020404" pitchFamily="49" charset="0"/>
              </a:rPr>
              <a:t>background-size</a:t>
            </a:r>
            <a:r>
              <a:rPr lang="hu-HU" sz="3200" smtClean="0"/>
              <a:t> tulajdonság különbö-ző értékeinek beállításával:</a:t>
            </a:r>
          </a:p>
          <a:p>
            <a:pPr>
              <a:spcBef>
                <a:spcPts val="600"/>
              </a:spcBef>
            </a:pPr>
            <a:r>
              <a:rPr lang="hu-HU" sz="3000" b="1" smtClean="0">
                <a:solidFill>
                  <a:srgbClr val="FF0000"/>
                </a:solidFill>
              </a:rPr>
              <a:t>kulcsszóval</a:t>
            </a:r>
            <a:r>
              <a:rPr lang="hu-HU" sz="3000" b="1" smtClean="0"/>
              <a:t> </a:t>
            </a:r>
            <a:r>
              <a:rPr lang="hu-HU" sz="3000" smtClean="0"/>
              <a:t>(auto, cover, contain)</a:t>
            </a:r>
          </a:p>
          <a:p>
            <a:pPr>
              <a:spcBef>
                <a:spcPts val="600"/>
              </a:spcBef>
            </a:pPr>
            <a:r>
              <a:rPr lang="hu-HU" sz="3000" b="1" smtClean="0">
                <a:solidFill>
                  <a:srgbClr val="FF0000"/>
                </a:solidFill>
              </a:rPr>
              <a:t>egy érték </a:t>
            </a:r>
            <a:r>
              <a:rPr lang="hu-HU" sz="3000" smtClean="0"/>
              <a:t>megadásával</a:t>
            </a:r>
            <a:r>
              <a:rPr lang="hu-HU" sz="3000" b="1" smtClean="0"/>
              <a:t/>
            </a:r>
            <a:br>
              <a:rPr lang="hu-HU" sz="3000" b="1" smtClean="0"/>
            </a:br>
            <a:r>
              <a:rPr lang="hu-HU" sz="3000" smtClean="0"/>
              <a:t>(ez a kép szélessége, a másik auto)</a:t>
            </a:r>
          </a:p>
          <a:p>
            <a:pPr>
              <a:spcBef>
                <a:spcPts val="600"/>
              </a:spcBef>
            </a:pPr>
            <a:r>
              <a:rPr lang="hu-HU" sz="3000" b="1" smtClean="0">
                <a:solidFill>
                  <a:srgbClr val="FF0000"/>
                </a:solidFill>
              </a:rPr>
              <a:t>két érték </a:t>
            </a:r>
            <a:r>
              <a:rPr lang="hu-HU" sz="3000" smtClean="0"/>
              <a:t>megadásával</a:t>
            </a:r>
            <a:br>
              <a:rPr lang="hu-HU" sz="3000" smtClean="0"/>
            </a:br>
            <a:r>
              <a:rPr lang="hu-HU" sz="3000" smtClean="0"/>
              <a:t>(első: szélesség, második: magasság)</a:t>
            </a:r>
          </a:p>
          <a:p>
            <a:pPr>
              <a:spcBef>
                <a:spcPts val="600"/>
              </a:spcBef>
            </a:pPr>
            <a:r>
              <a:rPr lang="hu-HU" sz="3000" b="1" smtClean="0">
                <a:solidFill>
                  <a:srgbClr val="FF0000"/>
                </a:solidFill>
              </a:rPr>
              <a:t>többszörös szintaxis </a:t>
            </a:r>
            <a:r>
              <a:rPr lang="hu-HU" sz="3000" smtClean="0"/>
              <a:t>beállításával</a:t>
            </a:r>
            <a:r>
              <a:rPr lang="hu-HU" sz="3000" b="1" smtClean="0"/>
              <a:t/>
            </a:r>
            <a:br>
              <a:rPr lang="hu-HU" sz="3000" b="1" smtClean="0"/>
            </a:br>
            <a:r>
              <a:rPr lang="hu-HU" sz="3000" smtClean="0"/>
              <a:t>(vesszővel felsorolt értékek)</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61</a:t>
            </a:fld>
            <a:endParaRPr lang="hu-HU" dirty="0"/>
          </a:p>
        </p:txBody>
      </p:sp>
    </p:spTree>
    <p:extLst>
      <p:ext uri="{BB962C8B-B14F-4D97-AF65-F5344CB8AC3E}">
        <p14:creationId xmlns:p14="http://schemas.microsoft.com/office/powerpoint/2010/main" val="6600969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5</a:t>
            </a:r>
            <a:r>
              <a:rPr lang="hu-HU" smtClean="0"/>
              <a:t>. Háttérkép mérete (folyt)</a:t>
            </a:r>
            <a:endParaRPr lang="hu-HU" dirty="0"/>
          </a:p>
        </p:txBody>
      </p:sp>
      <p:sp>
        <p:nvSpPr>
          <p:cNvPr id="3" name="Tartalom helye 2"/>
          <p:cNvSpPr>
            <a:spLocks noGrp="1"/>
          </p:cNvSpPr>
          <p:nvPr>
            <p:ph sz="half" idx="1"/>
          </p:nvPr>
        </p:nvSpPr>
        <p:spPr>
          <a:xfrm>
            <a:off x="1331640" y="1484784"/>
            <a:ext cx="7812360" cy="2160240"/>
          </a:xfrm>
        </p:spPr>
        <p:txBody>
          <a:bodyPr>
            <a:normAutofit/>
          </a:bodyPr>
          <a:lstStyle/>
          <a:p>
            <a:pPr marL="0" indent="0">
              <a:spcBef>
                <a:spcPts val="0"/>
              </a:spcBef>
              <a:buNone/>
            </a:pPr>
            <a:r>
              <a:rPr lang="hu-HU" sz="3200" u="sng" smtClean="0"/>
              <a:t>A lehetséges értékek</a:t>
            </a:r>
            <a:r>
              <a:rPr lang="hu-HU" sz="3200" smtClean="0"/>
              <a:t>:</a:t>
            </a:r>
          </a:p>
          <a:p>
            <a:pPr>
              <a:spcBef>
                <a:spcPts val="300"/>
              </a:spcBef>
            </a:pPr>
            <a:r>
              <a:rPr lang="hu-HU" sz="3000" b="1" smtClean="0">
                <a:solidFill>
                  <a:srgbClr val="FF0000"/>
                </a:solidFill>
              </a:rPr>
              <a:t>auto </a:t>
            </a:r>
            <a:r>
              <a:rPr lang="hu-HU" sz="3000" smtClean="0"/>
              <a:t>(alapértelmezés): a kép az eredeti méretében jelenik meg</a:t>
            </a:r>
          </a:p>
          <a:p>
            <a:pPr>
              <a:spcBef>
                <a:spcPts val="300"/>
              </a:spcBef>
            </a:pPr>
            <a:r>
              <a:rPr lang="hu-HU" sz="3000" b="1" smtClean="0">
                <a:solidFill>
                  <a:srgbClr val="FF0000"/>
                </a:solidFill>
              </a:rPr>
              <a:t>pixelérték </a:t>
            </a:r>
            <a:r>
              <a:rPr lang="hu-HU" sz="3000" smtClean="0"/>
              <a:t>(pl. 100px 50px)</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62</a:t>
            </a:fld>
            <a:endParaRPr lang="hu-HU" dirty="0"/>
          </a:p>
        </p:txBody>
      </p:sp>
      <p:pic>
        <p:nvPicPr>
          <p:cNvPr id="5" name="Kép 4"/>
          <p:cNvPicPr>
            <a:picLocks noChangeAspect="1"/>
          </p:cNvPicPr>
          <p:nvPr/>
        </p:nvPicPr>
        <p:blipFill rotWithShape="1">
          <a:blip r:embed="rId2"/>
          <a:srcRect l="519" t="23249" r="28008" b="31360"/>
          <a:stretch/>
        </p:blipFill>
        <p:spPr bwMode="auto">
          <a:xfrm>
            <a:off x="1332000" y="3645024"/>
            <a:ext cx="7632000" cy="27248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777113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5</a:t>
            </a:r>
            <a:r>
              <a:rPr lang="hu-HU" smtClean="0"/>
              <a:t>. Háttérkép </a:t>
            </a:r>
            <a:r>
              <a:rPr lang="hu-HU"/>
              <a:t>mérete (folyt)</a:t>
            </a:r>
            <a:endParaRPr lang="hu-HU" dirty="0"/>
          </a:p>
        </p:txBody>
      </p:sp>
      <p:sp>
        <p:nvSpPr>
          <p:cNvPr id="3" name="Tartalom helye 2"/>
          <p:cNvSpPr>
            <a:spLocks noGrp="1"/>
          </p:cNvSpPr>
          <p:nvPr>
            <p:ph sz="half" idx="1"/>
          </p:nvPr>
        </p:nvSpPr>
        <p:spPr>
          <a:xfrm>
            <a:off x="1331640" y="1484784"/>
            <a:ext cx="7812360" cy="1512168"/>
          </a:xfrm>
        </p:spPr>
        <p:txBody>
          <a:bodyPr>
            <a:normAutofit/>
          </a:bodyPr>
          <a:lstStyle/>
          <a:p>
            <a:pPr>
              <a:spcBef>
                <a:spcPts val="1200"/>
              </a:spcBef>
            </a:pPr>
            <a:r>
              <a:rPr lang="hu-HU" sz="3000" b="1" smtClean="0">
                <a:solidFill>
                  <a:srgbClr val="FF0000"/>
                </a:solidFill>
              </a:rPr>
              <a:t>százalék</a:t>
            </a:r>
            <a:r>
              <a:rPr lang="hu-HU" sz="3000" smtClean="0"/>
              <a:t>: a kép mérete a kitöltendő rész nagyságának mértékében (magasságában és szélességében is arányos)</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63</a:t>
            </a:fld>
            <a:endParaRPr lang="hu-HU" dirty="0"/>
          </a:p>
        </p:txBody>
      </p:sp>
      <p:pic>
        <p:nvPicPr>
          <p:cNvPr id="5" name="Kép 4"/>
          <p:cNvPicPr>
            <a:picLocks noChangeAspect="1"/>
          </p:cNvPicPr>
          <p:nvPr/>
        </p:nvPicPr>
        <p:blipFill rotWithShape="1">
          <a:blip r:embed="rId2"/>
          <a:srcRect l="518" t="57569" r="56432" b="914"/>
          <a:stretch/>
        </p:blipFill>
        <p:spPr bwMode="auto">
          <a:xfrm>
            <a:off x="1800000" y="3068960"/>
            <a:ext cx="6444408" cy="34936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03504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5</a:t>
            </a:r>
            <a:r>
              <a:rPr lang="hu-HU" smtClean="0"/>
              <a:t>. Háttérkép </a:t>
            </a:r>
            <a:r>
              <a:rPr lang="hu-HU"/>
              <a:t>mérete (folyt)</a:t>
            </a:r>
            <a:endParaRPr lang="hu-HU" dirty="0"/>
          </a:p>
        </p:txBody>
      </p:sp>
      <p:sp>
        <p:nvSpPr>
          <p:cNvPr id="3" name="Tartalom helye 2"/>
          <p:cNvSpPr>
            <a:spLocks noGrp="1"/>
          </p:cNvSpPr>
          <p:nvPr>
            <p:ph sz="half" idx="1"/>
          </p:nvPr>
        </p:nvSpPr>
        <p:spPr>
          <a:xfrm>
            <a:off x="1331640" y="1484784"/>
            <a:ext cx="7812360" cy="5234876"/>
          </a:xfrm>
        </p:spPr>
        <p:txBody>
          <a:bodyPr>
            <a:normAutofit/>
          </a:bodyPr>
          <a:lstStyle/>
          <a:p>
            <a:pPr>
              <a:spcBef>
                <a:spcPts val="1200"/>
              </a:spcBef>
            </a:pPr>
            <a:r>
              <a:rPr lang="hu-HU" sz="3000" b="1" smtClean="0">
                <a:solidFill>
                  <a:srgbClr val="FF0000"/>
                </a:solidFill>
              </a:rPr>
              <a:t>cover</a:t>
            </a:r>
            <a:r>
              <a:rPr lang="hu-HU" sz="3000" smtClean="0"/>
              <a:t> (lefedés):</a:t>
            </a:r>
            <a:br>
              <a:rPr lang="hu-HU" sz="3000" smtClean="0"/>
            </a:br>
            <a:r>
              <a:rPr lang="hu-HU" sz="3000" smtClean="0"/>
              <a:t>változatlan képarány</a:t>
            </a:r>
            <a:br>
              <a:rPr lang="hu-HU" sz="3000" smtClean="0"/>
            </a:br>
            <a:r>
              <a:rPr lang="hu-HU" sz="3000" smtClean="0"/>
              <a:t>mellett a háttérkép</a:t>
            </a:r>
            <a:br>
              <a:rPr lang="hu-HU" sz="3000" smtClean="0"/>
            </a:br>
            <a:r>
              <a:rPr lang="hu-HU" sz="3000" smtClean="0"/>
              <a:t>mérete úgy változik,</a:t>
            </a:r>
            <a:br>
              <a:rPr lang="hu-HU" sz="3000" smtClean="0"/>
            </a:br>
            <a:r>
              <a:rPr lang="hu-HU" sz="3000" smtClean="0"/>
              <a:t>hogy </a:t>
            </a:r>
            <a:r>
              <a:rPr lang="hu-HU" sz="3000" b="1" smtClean="0"/>
              <a:t>a legkisebb</a:t>
            </a:r>
            <a:br>
              <a:rPr lang="hu-HU" sz="3000" b="1" smtClean="0"/>
            </a:br>
            <a:r>
              <a:rPr lang="hu-HU" sz="3000" b="1" smtClean="0"/>
              <a:t>mérete teljesen le-</a:t>
            </a:r>
            <a:br>
              <a:rPr lang="hu-HU" sz="3000" b="1" smtClean="0"/>
            </a:br>
            <a:r>
              <a:rPr lang="hu-HU" sz="3000" b="1" smtClean="0"/>
              <a:t>fedje</a:t>
            </a:r>
            <a:r>
              <a:rPr lang="hu-HU" sz="3000" smtClean="0"/>
              <a:t> </a:t>
            </a:r>
            <a:r>
              <a:rPr lang="hu-HU" sz="3000" b="1" smtClean="0"/>
              <a:t>a háttérként</a:t>
            </a:r>
            <a:br>
              <a:rPr lang="hu-HU" sz="3000" b="1" smtClean="0"/>
            </a:br>
            <a:r>
              <a:rPr lang="hu-HU" sz="3000" b="1" smtClean="0"/>
              <a:t>kijelölt területet</a:t>
            </a:r>
            <a:br>
              <a:rPr lang="hu-HU" sz="3000" b="1" smtClean="0"/>
            </a:br>
            <a:r>
              <a:rPr lang="hu-HU" i="1" smtClean="0"/>
              <a:t>(még akkor is, ha</a:t>
            </a:r>
            <a:br>
              <a:rPr lang="hu-HU" i="1" smtClean="0"/>
            </a:br>
            <a:r>
              <a:rPr lang="hu-HU" i="1" smtClean="0"/>
              <a:t>meg kell nyújtania képet vagy le kell</a:t>
            </a:r>
            <a:br>
              <a:rPr lang="hu-HU" i="1" smtClean="0"/>
            </a:br>
            <a:r>
              <a:rPr lang="hu-HU" i="1" smtClean="0"/>
              <a:t>vágni egy kicsit a kép egyik széléből)</a:t>
            </a:r>
            <a:endParaRPr lang="hu-HU" sz="3000" i="1" smtClean="0"/>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64</a:t>
            </a:fld>
            <a:endParaRPr lang="hu-HU" dirty="0"/>
          </a:p>
        </p:txBody>
      </p:sp>
      <p:pic>
        <p:nvPicPr>
          <p:cNvPr id="5" name="Kép 4"/>
          <p:cNvPicPr>
            <a:picLocks noChangeAspect="1"/>
          </p:cNvPicPr>
          <p:nvPr/>
        </p:nvPicPr>
        <p:blipFill rotWithShape="1">
          <a:blip r:embed="rId2"/>
          <a:srcRect l="22407" t="57753" r="56535" b="915"/>
          <a:stretch/>
        </p:blipFill>
        <p:spPr bwMode="auto">
          <a:xfrm>
            <a:off x="5364088" y="1556792"/>
            <a:ext cx="3600000" cy="39731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634449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5</a:t>
            </a:r>
            <a:r>
              <a:rPr lang="hu-HU" smtClean="0"/>
              <a:t>. Háttérkép </a:t>
            </a:r>
            <a:r>
              <a:rPr lang="hu-HU"/>
              <a:t>mérete (folyt)</a:t>
            </a:r>
            <a:endParaRPr lang="hu-HU" dirty="0"/>
          </a:p>
        </p:txBody>
      </p:sp>
      <p:sp>
        <p:nvSpPr>
          <p:cNvPr id="3" name="Tartalom helye 2"/>
          <p:cNvSpPr>
            <a:spLocks noGrp="1"/>
          </p:cNvSpPr>
          <p:nvPr>
            <p:ph sz="half" idx="1"/>
          </p:nvPr>
        </p:nvSpPr>
        <p:spPr>
          <a:xfrm>
            <a:off x="1331640" y="1484784"/>
            <a:ext cx="7812360" cy="5234876"/>
          </a:xfrm>
        </p:spPr>
        <p:txBody>
          <a:bodyPr>
            <a:normAutofit/>
          </a:bodyPr>
          <a:lstStyle/>
          <a:p>
            <a:pPr>
              <a:spcBef>
                <a:spcPts val="1200"/>
              </a:spcBef>
            </a:pPr>
            <a:r>
              <a:rPr lang="hu-HU" sz="3000" b="1" smtClean="0">
                <a:solidFill>
                  <a:srgbClr val="FF0000"/>
                </a:solidFill>
              </a:rPr>
              <a:t>contain</a:t>
            </a:r>
            <a:br>
              <a:rPr lang="hu-HU" sz="3000" b="1" smtClean="0">
                <a:solidFill>
                  <a:srgbClr val="FF0000"/>
                </a:solidFill>
              </a:rPr>
            </a:br>
            <a:r>
              <a:rPr lang="hu-HU" sz="3000"/>
              <a:t>(magában foglal):</a:t>
            </a:r>
            <a:br>
              <a:rPr lang="hu-HU" sz="3000"/>
            </a:br>
            <a:r>
              <a:rPr lang="hu-HU" sz="3000"/>
              <a:t>változatlan képarány</a:t>
            </a:r>
            <a:br>
              <a:rPr lang="hu-HU" sz="3000"/>
            </a:br>
            <a:r>
              <a:rPr lang="hu-HU" sz="3000"/>
              <a:t>mellett a háttérkép</a:t>
            </a:r>
            <a:br>
              <a:rPr lang="hu-HU" sz="3000"/>
            </a:br>
            <a:r>
              <a:rPr lang="hu-HU" sz="3000"/>
              <a:t>mérete úgy változik,</a:t>
            </a:r>
            <a:br>
              <a:rPr lang="hu-HU" sz="3000"/>
            </a:br>
            <a:r>
              <a:rPr lang="hu-HU" sz="3000"/>
              <a:t>hogy </a:t>
            </a:r>
            <a:r>
              <a:rPr lang="hu-HU" sz="3000" b="1" smtClean="0"/>
              <a:t>a teljes háttér-</a:t>
            </a:r>
            <a:br>
              <a:rPr lang="hu-HU" sz="3000" b="1" smtClean="0"/>
            </a:br>
            <a:r>
              <a:rPr lang="hu-HU" sz="3000" b="1" smtClean="0"/>
              <a:t>kép beleférjen a</a:t>
            </a:r>
            <a:br>
              <a:rPr lang="hu-HU" sz="3000" b="1" smtClean="0"/>
            </a:br>
            <a:r>
              <a:rPr lang="hu-HU" sz="3000" b="1" smtClean="0"/>
              <a:t>háttérként kijelölt</a:t>
            </a:r>
            <a:br>
              <a:rPr lang="hu-HU" sz="3000" b="1" smtClean="0"/>
            </a:br>
            <a:r>
              <a:rPr lang="hu-HU" sz="3000" b="1" smtClean="0"/>
              <a:t>területbe</a:t>
            </a:r>
            <a:br>
              <a:rPr lang="hu-HU" sz="3000" b="1" smtClean="0"/>
            </a:br>
            <a:r>
              <a:rPr lang="hu-HU" i="1" smtClean="0"/>
              <a:t>(vagyis a képet arányos úgy méretezi, hogy ne legyen a képből levágás)</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65</a:t>
            </a:fld>
            <a:endParaRPr lang="hu-HU" dirty="0"/>
          </a:p>
        </p:txBody>
      </p:sp>
      <p:pic>
        <p:nvPicPr>
          <p:cNvPr id="6" name="Kép 5"/>
          <p:cNvPicPr>
            <a:picLocks noChangeAspect="1"/>
          </p:cNvPicPr>
          <p:nvPr/>
        </p:nvPicPr>
        <p:blipFill rotWithShape="1">
          <a:blip r:embed="rId2"/>
          <a:srcRect l="44087" t="57569" r="34647" b="1099"/>
          <a:stretch/>
        </p:blipFill>
        <p:spPr bwMode="auto">
          <a:xfrm>
            <a:off x="5364088" y="1556792"/>
            <a:ext cx="3600000" cy="393405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927310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6</a:t>
            </a:r>
            <a:r>
              <a:rPr lang="hu-HU" smtClean="0"/>
              <a:t>. </a:t>
            </a:r>
            <a:r>
              <a:rPr lang="hu-HU"/>
              <a:t>Háttérkép </a:t>
            </a:r>
            <a:r>
              <a:rPr lang="hu-HU" smtClean="0"/>
              <a:t>hatóköre</a:t>
            </a:r>
            <a:endParaRPr lang="hu-HU" dirty="0"/>
          </a:p>
        </p:txBody>
      </p:sp>
      <p:sp>
        <p:nvSpPr>
          <p:cNvPr id="3" name="Tartalom helye 2"/>
          <p:cNvSpPr>
            <a:spLocks noGrp="1"/>
          </p:cNvSpPr>
          <p:nvPr>
            <p:ph sz="half" idx="1"/>
          </p:nvPr>
        </p:nvSpPr>
        <p:spPr>
          <a:xfrm>
            <a:off x="1331640" y="1484784"/>
            <a:ext cx="7812360" cy="5234876"/>
          </a:xfrm>
        </p:spPr>
        <p:txBody>
          <a:bodyPr>
            <a:normAutofit/>
          </a:bodyPr>
          <a:lstStyle/>
          <a:p>
            <a:pPr marL="0" indent="0">
              <a:spcBef>
                <a:spcPts val="0"/>
              </a:spcBef>
              <a:spcAft>
                <a:spcPts val="1800"/>
              </a:spcAft>
              <a:buNone/>
            </a:pPr>
            <a:r>
              <a:rPr lang="hu-HU" sz="3200"/>
              <a:t>Alaphelyzetben </a:t>
            </a:r>
            <a:r>
              <a:rPr lang="hu-HU" sz="3200" smtClean="0"/>
              <a:t>a háttérkép (és -szín) hatóköre az elem szegélye által határolt területéig tart: a </a:t>
            </a:r>
            <a:r>
              <a:rPr lang="hu-HU" sz="3200" b="1" smtClean="0">
                <a:solidFill>
                  <a:srgbClr val="FF0000"/>
                </a:solidFill>
                <a:latin typeface="Courier New" panose="02070309020205020404" pitchFamily="49" charset="0"/>
                <a:cs typeface="Courier New" panose="02070309020205020404" pitchFamily="49" charset="0"/>
              </a:rPr>
              <a:t>background-clip </a:t>
            </a:r>
            <a:r>
              <a:rPr lang="hu-HU" sz="3200" smtClean="0"/>
              <a:t>tulajdonsággal ezen is változtathatunk.</a:t>
            </a:r>
            <a:endParaRPr lang="hu-HU" sz="2600" i="1"/>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66</a:t>
            </a:fld>
            <a:endParaRPr lang="hu-HU" dirty="0"/>
          </a:p>
        </p:txBody>
      </p:sp>
      <p:pic>
        <p:nvPicPr>
          <p:cNvPr id="5" name="Kép 4"/>
          <p:cNvPicPr>
            <a:picLocks noChangeAspect="1"/>
          </p:cNvPicPr>
          <p:nvPr/>
        </p:nvPicPr>
        <p:blipFill rotWithShape="1">
          <a:blip r:embed="rId2"/>
          <a:srcRect l="1452" t="21588" r="13589" b="23056"/>
          <a:stretch/>
        </p:blipFill>
        <p:spPr bwMode="auto">
          <a:xfrm>
            <a:off x="1332000" y="3672000"/>
            <a:ext cx="7632000" cy="27951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090375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a:t>6</a:t>
            </a:r>
            <a:r>
              <a:rPr lang="hu-HU" smtClean="0"/>
              <a:t>. </a:t>
            </a:r>
            <a:r>
              <a:rPr lang="hu-HU"/>
              <a:t>Háttérkép </a:t>
            </a:r>
            <a:r>
              <a:rPr lang="hu-HU" smtClean="0"/>
              <a:t>hatóköre (f)</a:t>
            </a:r>
            <a:endParaRPr lang="hu-HU" dirty="0"/>
          </a:p>
        </p:txBody>
      </p:sp>
      <p:sp>
        <p:nvSpPr>
          <p:cNvPr id="3" name="Tartalom helye 2"/>
          <p:cNvSpPr>
            <a:spLocks noGrp="1"/>
          </p:cNvSpPr>
          <p:nvPr>
            <p:ph sz="half" idx="1"/>
          </p:nvPr>
        </p:nvSpPr>
        <p:spPr>
          <a:xfrm>
            <a:off x="1331640" y="1484784"/>
            <a:ext cx="7812360" cy="5234876"/>
          </a:xfrm>
        </p:spPr>
        <p:txBody>
          <a:bodyPr>
            <a:normAutofit/>
          </a:bodyPr>
          <a:lstStyle/>
          <a:p>
            <a:pPr marL="182563" indent="0">
              <a:spcBef>
                <a:spcPts val="0"/>
              </a:spcBef>
              <a:buNone/>
            </a:pPr>
            <a:endParaRPr lang="hu-HU" sz="600" b="1" smtClean="0">
              <a:solidFill>
                <a:srgbClr val="FF0000"/>
              </a:solidFill>
            </a:endParaRPr>
          </a:p>
          <a:p>
            <a:pPr marL="2063750" indent="0">
              <a:spcBef>
                <a:spcPts val="0"/>
              </a:spcBef>
              <a:spcAft>
                <a:spcPts val="8400"/>
              </a:spcAft>
              <a:buNone/>
            </a:pPr>
            <a:r>
              <a:rPr lang="hu-HU" sz="3000" b="1" smtClean="0">
                <a:solidFill>
                  <a:srgbClr val="FF0000"/>
                </a:solidFill>
              </a:rPr>
              <a:t>border-box</a:t>
            </a:r>
            <a:r>
              <a:rPr lang="hu-HU" sz="3000" smtClean="0"/>
              <a:t>: a </a:t>
            </a:r>
            <a:r>
              <a:rPr lang="hu-HU" sz="3000" b="1" smtClean="0"/>
              <a:t>szegélyek külső</a:t>
            </a:r>
            <a:br>
              <a:rPr lang="hu-HU" sz="3000" b="1" smtClean="0"/>
            </a:br>
            <a:r>
              <a:rPr lang="hu-HU" sz="3000" b="1" smtClean="0"/>
              <a:t>élei által határolt </a:t>
            </a:r>
            <a:r>
              <a:rPr lang="hu-HU" sz="3000" smtClean="0"/>
              <a:t>teljes területre</a:t>
            </a:r>
          </a:p>
          <a:p>
            <a:pPr marL="0" indent="0" defTabSz="1149350">
              <a:spcBef>
                <a:spcPts val="0"/>
              </a:spcBef>
              <a:spcAft>
                <a:spcPts val="6600"/>
              </a:spcAft>
              <a:buNone/>
            </a:pPr>
            <a:r>
              <a:rPr lang="hu-HU" sz="3000" b="1" smtClean="0">
                <a:solidFill>
                  <a:srgbClr val="FF0000"/>
                </a:solidFill>
              </a:rPr>
              <a:t>padding box</a:t>
            </a:r>
            <a:r>
              <a:rPr lang="hu-HU" sz="3000" smtClean="0"/>
              <a:t>: a </a:t>
            </a:r>
            <a:r>
              <a:rPr lang="hu-HU" sz="3000" b="1" smtClean="0"/>
              <a:t>belső margó</a:t>
            </a:r>
            <a:r>
              <a:rPr lang="hu-HU" sz="3000" smtClean="0"/>
              <a:t/>
            </a:r>
            <a:br>
              <a:rPr lang="hu-HU" sz="3000" smtClean="0"/>
            </a:br>
            <a:r>
              <a:rPr lang="hu-HU" sz="3000" smtClean="0"/>
              <a:t>és a tartalom együttes dobozára</a:t>
            </a:r>
          </a:p>
          <a:p>
            <a:pPr marL="2063750" indent="0" defTabSz="247650">
              <a:spcBef>
                <a:spcPts val="0"/>
              </a:spcBef>
              <a:spcAft>
                <a:spcPts val="5000"/>
              </a:spcAft>
              <a:buNone/>
            </a:pPr>
            <a:r>
              <a:rPr lang="hu-HU" sz="3000" b="1" smtClean="0">
                <a:solidFill>
                  <a:srgbClr val="FF0000"/>
                </a:solidFill>
              </a:rPr>
              <a:t>content-box</a:t>
            </a:r>
            <a:r>
              <a:rPr lang="hu-HU" sz="3000" smtClean="0"/>
              <a:t>: a </a:t>
            </a:r>
            <a:r>
              <a:rPr lang="hu-HU" sz="3000" b="1" smtClean="0"/>
              <a:t>tartalom</a:t>
            </a:r>
            <a:r>
              <a:rPr lang="hu-HU" sz="3000" smtClean="0"/>
              <a:t> doboz-</a:t>
            </a:r>
            <a:br>
              <a:rPr lang="hu-HU" sz="3000" smtClean="0"/>
            </a:br>
            <a:r>
              <a:rPr lang="hu-HU" sz="3000" smtClean="0"/>
              <a:t>ra vonatkozik a megadott érték</a:t>
            </a:r>
            <a:endParaRPr lang="hu-HU" sz="3000"/>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67</a:t>
            </a:fld>
            <a:endParaRPr lang="hu-HU" dirty="0"/>
          </a:p>
        </p:txBody>
      </p:sp>
      <p:pic>
        <p:nvPicPr>
          <p:cNvPr id="5" name="Kép 4"/>
          <p:cNvPicPr>
            <a:picLocks noChangeAspect="1"/>
          </p:cNvPicPr>
          <p:nvPr/>
        </p:nvPicPr>
        <p:blipFill rotWithShape="1">
          <a:blip r:embed="rId2"/>
          <a:srcRect l="1452" t="21588" r="70801" b="23056"/>
          <a:stretch/>
        </p:blipFill>
        <p:spPr bwMode="auto">
          <a:xfrm>
            <a:off x="1331640" y="1340770"/>
            <a:ext cx="1980000" cy="2220378"/>
          </a:xfrm>
          <a:prstGeom prst="rect">
            <a:avLst/>
          </a:prstGeom>
          <a:ln>
            <a:noFill/>
          </a:ln>
          <a:extLst>
            <a:ext uri="{53640926-AAD7-44D8-BBD7-CCE9431645EC}">
              <a14:shadowObscured xmlns:a14="http://schemas.microsoft.com/office/drawing/2010/main"/>
            </a:ext>
          </a:extLst>
        </p:spPr>
      </p:pic>
      <p:pic>
        <p:nvPicPr>
          <p:cNvPr id="6" name="Kép 5"/>
          <p:cNvPicPr>
            <a:picLocks noChangeAspect="1"/>
          </p:cNvPicPr>
          <p:nvPr/>
        </p:nvPicPr>
        <p:blipFill rotWithShape="1">
          <a:blip r:embed="rId2"/>
          <a:srcRect l="29878" t="21588" r="42460" b="23056"/>
          <a:stretch/>
        </p:blipFill>
        <p:spPr bwMode="auto">
          <a:xfrm>
            <a:off x="7164000" y="2838231"/>
            <a:ext cx="1980000" cy="2227163"/>
          </a:xfrm>
          <a:prstGeom prst="rect">
            <a:avLst/>
          </a:prstGeom>
          <a:ln>
            <a:noFill/>
          </a:ln>
          <a:extLst>
            <a:ext uri="{53640926-AAD7-44D8-BBD7-CCE9431645EC}">
              <a14:shadowObscured xmlns:a14="http://schemas.microsoft.com/office/drawing/2010/main"/>
            </a:ext>
          </a:extLst>
        </p:spPr>
      </p:pic>
      <p:pic>
        <p:nvPicPr>
          <p:cNvPr id="7" name="Kép 6"/>
          <p:cNvPicPr>
            <a:picLocks noChangeAspect="1"/>
          </p:cNvPicPr>
          <p:nvPr/>
        </p:nvPicPr>
        <p:blipFill rotWithShape="1">
          <a:blip r:embed="rId2"/>
          <a:srcRect l="58902" t="21588" r="13589" b="23056"/>
          <a:stretch/>
        </p:blipFill>
        <p:spPr bwMode="auto">
          <a:xfrm>
            <a:off x="1331640" y="4618390"/>
            <a:ext cx="1980000" cy="22396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941800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mtClean="0"/>
              <a:t>7. </a:t>
            </a:r>
            <a:r>
              <a:rPr lang="hu-HU"/>
              <a:t>Háttérkép </a:t>
            </a:r>
            <a:r>
              <a:rPr lang="hu-HU" smtClean="0"/>
              <a:t>referencia</a:t>
            </a:r>
            <a:endParaRPr lang="hu-HU" dirty="0"/>
          </a:p>
        </p:txBody>
      </p:sp>
      <p:sp>
        <p:nvSpPr>
          <p:cNvPr id="3" name="Tartalom helye 2"/>
          <p:cNvSpPr>
            <a:spLocks noGrp="1"/>
          </p:cNvSpPr>
          <p:nvPr>
            <p:ph sz="half" idx="1"/>
          </p:nvPr>
        </p:nvSpPr>
        <p:spPr>
          <a:xfrm>
            <a:off x="1331640" y="1484784"/>
            <a:ext cx="7812360" cy="5373216"/>
          </a:xfrm>
        </p:spPr>
        <p:txBody>
          <a:bodyPr>
            <a:normAutofit/>
          </a:bodyPr>
          <a:lstStyle/>
          <a:p>
            <a:pPr marL="0" indent="0">
              <a:spcBef>
                <a:spcPts val="0"/>
              </a:spcBef>
              <a:spcAft>
                <a:spcPts val="1800"/>
              </a:spcAft>
              <a:buNone/>
            </a:pPr>
            <a:r>
              <a:rPr lang="hu-HU" sz="3200" smtClean="0"/>
              <a:t>A háttérképek helyzetének megadásához a pozicionálás referenciapontjának és az ahhoz képest meghatározott helyzetnek az ismerete szükséges.</a:t>
            </a:r>
          </a:p>
          <a:p>
            <a:pPr marL="0" indent="0" algn="ctr">
              <a:spcBef>
                <a:spcPts val="0"/>
              </a:spcBef>
              <a:spcAft>
                <a:spcPts val="1800"/>
              </a:spcAft>
              <a:buNone/>
            </a:pPr>
            <a:r>
              <a:rPr lang="hu-HU" sz="3200" b="1" smtClean="0">
                <a:solidFill>
                  <a:srgbClr val="FF0000"/>
                </a:solidFill>
                <a:latin typeface="Courier New" panose="02070309020205020404" pitchFamily="49" charset="0"/>
                <a:cs typeface="Courier New" panose="02070309020205020404" pitchFamily="49" charset="0"/>
              </a:rPr>
              <a:t>background-origin: …;</a:t>
            </a:r>
            <a:endParaRPr lang="hu-HU" sz="3200" b="1">
              <a:solidFill>
                <a:srgbClr val="FF0000"/>
              </a:solidFill>
              <a:latin typeface="Courier New" panose="02070309020205020404" pitchFamily="49" charset="0"/>
              <a:cs typeface="Courier New" panose="02070309020205020404" pitchFamily="49" charset="0"/>
            </a:endParaRPr>
          </a:p>
          <a:p>
            <a:pPr>
              <a:spcBef>
                <a:spcPts val="0"/>
              </a:spcBef>
              <a:spcAft>
                <a:spcPts val="1200"/>
              </a:spcAft>
            </a:pPr>
            <a:r>
              <a:rPr lang="hu-HU" b="1" smtClean="0">
                <a:solidFill>
                  <a:srgbClr val="FF0000"/>
                </a:solidFill>
              </a:rPr>
              <a:t>padding-box</a:t>
            </a:r>
            <a:r>
              <a:rPr lang="hu-HU"/>
              <a:t> </a:t>
            </a:r>
            <a:r>
              <a:rPr lang="hu-HU" smtClean="0"/>
              <a:t>(alapértelmezett):</a:t>
            </a:r>
            <a:br>
              <a:rPr lang="hu-HU" smtClean="0"/>
            </a:br>
            <a:r>
              <a:rPr lang="hu-HU" b="1" i="1" smtClean="0"/>
              <a:t>belső margó-doboz </a:t>
            </a:r>
            <a:r>
              <a:rPr lang="hu-HU" smtClean="0"/>
              <a:t>bal felső sarka</a:t>
            </a:r>
          </a:p>
          <a:p>
            <a:pPr>
              <a:spcBef>
                <a:spcPts val="0"/>
              </a:spcBef>
              <a:spcAft>
                <a:spcPts val="1200"/>
              </a:spcAft>
            </a:pPr>
            <a:r>
              <a:rPr lang="hu-HU" b="1" smtClean="0">
                <a:solidFill>
                  <a:srgbClr val="FF0000"/>
                </a:solidFill>
              </a:rPr>
              <a:t>content-box</a:t>
            </a:r>
            <a:r>
              <a:rPr lang="hu-HU" smtClean="0"/>
              <a:t>: </a:t>
            </a:r>
            <a:r>
              <a:rPr lang="hu-HU" b="1" i="1" smtClean="0"/>
              <a:t>tartalom-doboz </a:t>
            </a:r>
            <a:r>
              <a:rPr lang="hu-HU" smtClean="0"/>
              <a:t>bal felső sarka</a:t>
            </a:r>
          </a:p>
          <a:p>
            <a:pPr>
              <a:spcBef>
                <a:spcPts val="0"/>
              </a:spcBef>
            </a:pPr>
            <a:r>
              <a:rPr lang="hu-HU" b="1" smtClean="0">
                <a:solidFill>
                  <a:srgbClr val="FF0000"/>
                </a:solidFill>
              </a:rPr>
              <a:t>border-box</a:t>
            </a:r>
            <a:r>
              <a:rPr lang="hu-HU" smtClean="0"/>
              <a:t>: </a:t>
            </a:r>
            <a:r>
              <a:rPr lang="hu-HU" b="1" i="1" smtClean="0"/>
              <a:t>szegély-doboz</a:t>
            </a:r>
            <a:r>
              <a:rPr lang="hu-HU" smtClean="0"/>
              <a:t> bal felső sarka</a:t>
            </a:r>
            <a:endParaRPr lang="hu-HU"/>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68</a:t>
            </a:fld>
            <a:endParaRPr lang="hu-HU" dirty="0"/>
          </a:p>
        </p:txBody>
      </p:sp>
    </p:spTree>
    <p:extLst>
      <p:ext uri="{BB962C8B-B14F-4D97-AF65-F5344CB8AC3E}">
        <p14:creationId xmlns:p14="http://schemas.microsoft.com/office/powerpoint/2010/main" val="17652556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mtClean="0"/>
              <a:t>7. </a:t>
            </a:r>
            <a:r>
              <a:rPr lang="hu-HU"/>
              <a:t>Háttérkép </a:t>
            </a:r>
            <a:r>
              <a:rPr lang="hu-HU" smtClean="0"/>
              <a:t>referencia (f)</a:t>
            </a:r>
            <a:endParaRPr lang="hu-HU" dirty="0"/>
          </a:p>
        </p:txBody>
      </p:sp>
      <p:sp>
        <p:nvSpPr>
          <p:cNvPr id="3" name="Tartalom helye 2"/>
          <p:cNvSpPr>
            <a:spLocks noGrp="1"/>
          </p:cNvSpPr>
          <p:nvPr>
            <p:ph sz="half" idx="1"/>
          </p:nvPr>
        </p:nvSpPr>
        <p:spPr>
          <a:xfrm>
            <a:off x="1331640" y="4653136"/>
            <a:ext cx="7812360" cy="2187419"/>
          </a:xfrm>
        </p:spPr>
        <p:txBody>
          <a:bodyPr>
            <a:normAutofit/>
          </a:bodyPr>
          <a:lstStyle/>
          <a:p>
            <a:pPr marL="0" indent="0" algn="ctr">
              <a:spcBef>
                <a:spcPts val="0"/>
              </a:spcBef>
              <a:spcAft>
                <a:spcPts val="1800"/>
              </a:spcAft>
              <a:buNone/>
            </a:pPr>
            <a:r>
              <a:rPr lang="hu-HU" sz="3200" smtClean="0"/>
              <a:t>a háttérkép nem lóg bele a szegélybe, </a:t>
            </a:r>
            <a:r>
              <a:rPr lang="hu-HU" sz="3200" b="1" i="1" smtClean="0"/>
              <a:t>csak a belső margó és a tartalom</a:t>
            </a:r>
            <a:br>
              <a:rPr lang="hu-HU" sz="3200" b="1" i="1" smtClean="0"/>
            </a:br>
            <a:r>
              <a:rPr lang="hu-HU" sz="3200" smtClean="0"/>
              <a:t>területét fedi le</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69</a:t>
            </a:fld>
            <a:endParaRPr lang="hu-HU" dirty="0"/>
          </a:p>
        </p:txBody>
      </p:sp>
      <p:pic>
        <p:nvPicPr>
          <p:cNvPr id="6" name="Kép 5"/>
          <p:cNvPicPr>
            <a:picLocks noChangeAspect="1"/>
          </p:cNvPicPr>
          <p:nvPr/>
        </p:nvPicPr>
        <p:blipFill rotWithShape="1">
          <a:blip r:embed="rId2"/>
          <a:srcRect l="50620" t="31801" r="2178" b="38425"/>
          <a:stretch/>
        </p:blipFill>
        <p:spPr bwMode="auto">
          <a:xfrm>
            <a:off x="1332000" y="1656000"/>
            <a:ext cx="7632000" cy="270658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61557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A dobozmodell – részek (folyt)</a:t>
            </a:r>
          </a:p>
        </p:txBody>
      </p:sp>
      <p:sp>
        <p:nvSpPr>
          <p:cNvPr id="4" name="Dia számának helye 3"/>
          <p:cNvSpPr>
            <a:spLocks noGrp="1"/>
          </p:cNvSpPr>
          <p:nvPr>
            <p:ph type="sldNum" sz="quarter" idx="12"/>
          </p:nvPr>
        </p:nvSpPr>
        <p:spPr/>
        <p:txBody>
          <a:bodyPr/>
          <a:lstStyle/>
          <a:p>
            <a:fld id="{4DC61DD4-7DED-4AA4-9E5A-5F7D420479A6}" type="slidenum">
              <a:rPr lang="hu-HU" smtClean="0"/>
              <a:pPr/>
              <a:t>7</a:t>
            </a:fld>
            <a:endParaRPr lang="hu-HU" dirty="0"/>
          </a:p>
        </p:txBody>
      </p:sp>
      <p:sp>
        <p:nvSpPr>
          <p:cNvPr id="6" name="Tartalom helye 4"/>
          <p:cNvSpPr>
            <a:spLocks noGrp="1"/>
          </p:cNvSpPr>
          <p:nvPr>
            <p:ph idx="1"/>
          </p:nvPr>
        </p:nvSpPr>
        <p:spPr>
          <a:xfrm>
            <a:off x="1331640" y="1428736"/>
            <a:ext cx="7632848" cy="5240624"/>
          </a:xfrm>
        </p:spPr>
        <p:txBody>
          <a:bodyPr>
            <a:normAutofit lnSpcReduction="10000"/>
          </a:bodyPr>
          <a:lstStyle/>
          <a:p>
            <a:r>
              <a:rPr lang="hu-HU" b="1" smtClean="0">
                <a:solidFill>
                  <a:srgbClr val="FF0000"/>
                </a:solidFill>
              </a:rPr>
              <a:t>content</a:t>
            </a:r>
            <a:r>
              <a:rPr lang="hu-HU" smtClean="0"/>
              <a:t> = tartalom</a:t>
            </a:r>
            <a:br>
              <a:rPr lang="hu-HU" smtClean="0"/>
            </a:br>
            <a:r>
              <a:rPr lang="hu-HU" sz="2600" i="1" smtClean="0"/>
              <a:t>(a megjelenített tartalom (pl. szöveg, kép) által elfoglalt szélesség és magasság)</a:t>
            </a:r>
          </a:p>
          <a:p>
            <a:pPr>
              <a:spcBef>
                <a:spcPts val="1400"/>
              </a:spcBef>
            </a:pPr>
            <a:r>
              <a:rPr lang="hu-HU" b="1" smtClean="0">
                <a:solidFill>
                  <a:srgbClr val="FF0000"/>
                </a:solidFill>
              </a:rPr>
              <a:t>padding</a:t>
            </a:r>
            <a:r>
              <a:rPr lang="hu-HU" smtClean="0"/>
              <a:t> = belső margó, bélés</a:t>
            </a:r>
            <a:br>
              <a:rPr lang="hu-HU" smtClean="0"/>
            </a:br>
            <a:r>
              <a:rPr lang="hu-HU" sz="2600" i="1" smtClean="0"/>
              <a:t>(a megjelenített tartalom és annak szegélye közötti üres rész nagysága)</a:t>
            </a:r>
          </a:p>
          <a:p>
            <a:pPr>
              <a:spcBef>
                <a:spcPts val="1400"/>
              </a:spcBef>
            </a:pPr>
            <a:r>
              <a:rPr lang="hu-HU" b="1" smtClean="0">
                <a:solidFill>
                  <a:srgbClr val="FF0000"/>
                </a:solidFill>
              </a:rPr>
              <a:t>border</a:t>
            </a:r>
            <a:r>
              <a:rPr lang="hu-HU" smtClean="0"/>
              <a:t> = szegély</a:t>
            </a:r>
            <a:br>
              <a:rPr lang="hu-HU" smtClean="0"/>
            </a:br>
            <a:r>
              <a:rPr lang="hu-HU" sz="2600" i="1" smtClean="0"/>
              <a:t>(a megjelenített tartalmat és a belső margót együtt körülvevő, általában vonallal jelölt rész)</a:t>
            </a:r>
          </a:p>
          <a:p>
            <a:pPr>
              <a:spcBef>
                <a:spcPts val="1400"/>
              </a:spcBef>
            </a:pPr>
            <a:r>
              <a:rPr lang="hu-HU" b="1" smtClean="0">
                <a:solidFill>
                  <a:srgbClr val="FF0000"/>
                </a:solidFill>
              </a:rPr>
              <a:t>margin</a:t>
            </a:r>
            <a:r>
              <a:rPr lang="hu-HU" smtClean="0"/>
              <a:t> = margó</a:t>
            </a:r>
            <a:br>
              <a:rPr lang="hu-HU" smtClean="0"/>
            </a:br>
            <a:r>
              <a:rPr lang="hu-HU" sz="2600" i="1" smtClean="0"/>
              <a:t>(az adott elem távolságát határozza meg a szomszédos elemektől)</a:t>
            </a:r>
            <a:endParaRPr lang="hu-HU" sz="2600" i="1"/>
          </a:p>
        </p:txBody>
      </p:sp>
    </p:spTree>
    <p:extLst>
      <p:ext uri="{BB962C8B-B14F-4D97-AF65-F5344CB8AC3E}">
        <p14:creationId xmlns:p14="http://schemas.microsoft.com/office/powerpoint/2010/main" val="1540943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mtClean="0"/>
              <a:t>7. </a:t>
            </a:r>
            <a:r>
              <a:rPr lang="hu-HU"/>
              <a:t>Háttérkép </a:t>
            </a:r>
            <a:r>
              <a:rPr lang="hu-HU" smtClean="0"/>
              <a:t>referencia (f)</a:t>
            </a:r>
            <a:endParaRPr lang="hu-HU" dirty="0"/>
          </a:p>
        </p:txBody>
      </p:sp>
      <p:sp>
        <p:nvSpPr>
          <p:cNvPr id="3" name="Tartalom helye 2"/>
          <p:cNvSpPr>
            <a:spLocks noGrp="1"/>
          </p:cNvSpPr>
          <p:nvPr>
            <p:ph sz="half" idx="1"/>
          </p:nvPr>
        </p:nvSpPr>
        <p:spPr>
          <a:xfrm>
            <a:off x="1331640" y="4653136"/>
            <a:ext cx="7812360" cy="2187419"/>
          </a:xfrm>
        </p:spPr>
        <p:txBody>
          <a:bodyPr>
            <a:normAutofit/>
          </a:bodyPr>
          <a:lstStyle/>
          <a:p>
            <a:pPr marL="0" indent="0" algn="ctr">
              <a:spcBef>
                <a:spcPts val="0"/>
              </a:spcBef>
              <a:spcAft>
                <a:spcPts val="1800"/>
              </a:spcAft>
              <a:buNone/>
            </a:pPr>
            <a:r>
              <a:rPr lang="hu-HU" sz="3200" smtClean="0"/>
              <a:t>a háttérkép belelóg a szegélybe,</a:t>
            </a:r>
            <a:br>
              <a:rPr lang="hu-HU" sz="3200" smtClean="0"/>
            </a:br>
            <a:r>
              <a:rPr lang="hu-HU" sz="3200" b="1" i="1" smtClean="0"/>
              <a:t>a szegély, a belső margó és a tartalom</a:t>
            </a:r>
            <a:br>
              <a:rPr lang="hu-HU" sz="3200" b="1" i="1" smtClean="0"/>
            </a:br>
            <a:r>
              <a:rPr lang="hu-HU" sz="3200" smtClean="0"/>
              <a:t>területét fedi le</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70</a:t>
            </a:fld>
            <a:endParaRPr lang="hu-HU" dirty="0"/>
          </a:p>
        </p:txBody>
      </p:sp>
      <p:pic>
        <p:nvPicPr>
          <p:cNvPr id="7" name="Kép 6"/>
          <p:cNvPicPr>
            <a:picLocks noChangeAspect="1"/>
          </p:cNvPicPr>
          <p:nvPr/>
        </p:nvPicPr>
        <p:blipFill rotWithShape="1">
          <a:blip r:embed="rId2"/>
          <a:srcRect l="50620" t="63424" r="2178" b="7742"/>
          <a:stretch/>
        </p:blipFill>
        <p:spPr bwMode="auto">
          <a:xfrm>
            <a:off x="1332000" y="1656000"/>
            <a:ext cx="7632000" cy="26208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615572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mtClean="0"/>
              <a:t>7. </a:t>
            </a:r>
            <a:r>
              <a:rPr lang="hu-HU"/>
              <a:t>Háttérkép </a:t>
            </a:r>
            <a:r>
              <a:rPr lang="hu-HU" smtClean="0"/>
              <a:t>referencia (f)</a:t>
            </a:r>
            <a:endParaRPr lang="hu-HU" dirty="0"/>
          </a:p>
        </p:txBody>
      </p:sp>
      <p:sp>
        <p:nvSpPr>
          <p:cNvPr id="3" name="Tartalom helye 2"/>
          <p:cNvSpPr>
            <a:spLocks noGrp="1"/>
          </p:cNvSpPr>
          <p:nvPr>
            <p:ph sz="half" idx="1"/>
          </p:nvPr>
        </p:nvSpPr>
        <p:spPr>
          <a:xfrm>
            <a:off x="1331640" y="4653136"/>
            <a:ext cx="7812360" cy="2187419"/>
          </a:xfrm>
        </p:spPr>
        <p:txBody>
          <a:bodyPr>
            <a:normAutofit/>
          </a:bodyPr>
          <a:lstStyle/>
          <a:p>
            <a:pPr marL="0" indent="0" algn="ctr">
              <a:spcBef>
                <a:spcPts val="0"/>
              </a:spcBef>
              <a:spcAft>
                <a:spcPts val="1800"/>
              </a:spcAft>
              <a:buNone/>
            </a:pPr>
            <a:r>
              <a:rPr lang="hu-HU" sz="3200" smtClean="0"/>
              <a:t>a háttérkép nem lóg bele</a:t>
            </a:r>
            <a:br>
              <a:rPr lang="hu-HU" sz="3200" smtClean="0"/>
            </a:br>
            <a:r>
              <a:rPr lang="hu-HU" sz="3200" smtClean="0"/>
              <a:t>sem a szegélybe, sem a belső margóba, </a:t>
            </a:r>
            <a:r>
              <a:rPr lang="hu-HU" sz="3200" b="1" i="1" smtClean="0"/>
              <a:t>csak a tartalom </a:t>
            </a:r>
            <a:r>
              <a:rPr lang="hu-HU" sz="3200" smtClean="0"/>
              <a:t>területét fedi le</a:t>
            </a:r>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71</a:t>
            </a:fld>
            <a:endParaRPr lang="hu-HU" dirty="0"/>
          </a:p>
        </p:txBody>
      </p:sp>
      <p:pic>
        <p:nvPicPr>
          <p:cNvPr id="8" name="Kép 7"/>
          <p:cNvPicPr>
            <a:picLocks noChangeAspect="1"/>
          </p:cNvPicPr>
          <p:nvPr/>
        </p:nvPicPr>
        <p:blipFill rotWithShape="1">
          <a:blip r:embed="rId2"/>
          <a:srcRect l="50623" t="68456" r="2282" b="2021"/>
          <a:stretch/>
        </p:blipFill>
        <p:spPr bwMode="auto">
          <a:xfrm>
            <a:off x="1332000" y="1656000"/>
            <a:ext cx="7632000" cy="26887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704010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mtClean="0"/>
              <a:t>8. </a:t>
            </a:r>
            <a:r>
              <a:rPr lang="hu-HU"/>
              <a:t>Háttérkép </a:t>
            </a:r>
            <a:r>
              <a:rPr lang="hu-HU" smtClean="0"/>
              <a:t>gördíthetősége</a:t>
            </a:r>
            <a:endParaRPr lang="hu-HU" dirty="0"/>
          </a:p>
        </p:txBody>
      </p:sp>
      <p:sp>
        <p:nvSpPr>
          <p:cNvPr id="3" name="Tartalom helye 2"/>
          <p:cNvSpPr>
            <a:spLocks noGrp="1"/>
          </p:cNvSpPr>
          <p:nvPr>
            <p:ph sz="half" idx="1"/>
          </p:nvPr>
        </p:nvSpPr>
        <p:spPr>
          <a:xfrm>
            <a:off x="1331640" y="1340768"/>
            <a:ext cx="7812360" cy="5517232"/>
          </a:xfrm>
        </p:spPr>
        <p:txBody>
          <a:bodyPr>
            <a:normAutofit/>
          </a:bodyPr>
          <a:lstStyle/>
          <a:p>
            <a:pPr marL="0" indent="0" algn="ctr">
              <a:spcBef>
                <a:spcPts val="0"/>
              </a:spcBef>
              <a:spcAft>
                <a:spcPts val="1200"/>
              </a:spcAft>
              <a:buNone/>
            </a:pPr>
            <a:r>
              <a:rPr lang="hu-HU" sz="3200" b="1" smtClean="0">
                <a:solidFill>
                  <a:srgbClr val="FF0000"/>
                </a:solidFill>
                <a:latin typeface="Courier New" panose="02070309020205020404" pitchFamily="49" charset="0"/>
                <a:cs typeface="Courier New" panose="02070309020205020404" pitchFamily="49" charset="0"/>
              </a:rPr>
              <a:t>background-attacment: …;</a:t>
            </a:r>
          </a:p>
          <a:p>
            <a:pPr marL="0" indent="0">
              <a:spcBef>
                <a:spcPts val="0"/>
              </a:spcBef>
              <a:spcAft>
                <a:spcPts val="600"/>
              </a:spcAft>
              <a:buNone/>
            </a:pPr>
            <a:r>
              <a:rPr lang="hu-HU" sz="3000" smtClean="0"/>
              <a:t>A háttérképeknek a különböző viszonyítási alapon előírt </a:t>
            </a:r>
            <a:r>
              <a:rPr lang="hu-HU" sz="3000" b="1" i="1" smtClean="0"/>
              <a:t>gördíthetőségét</a:t>
            </a:r>
            <a:r>
              <a:rPr lang="hu-HU" sz="3000" smtClean="0"/>
              <a:t> adja meg.</a:t>
            </a:r>
            <a:endParaRPr lang="hu-HU" sz="3000"/>
          </a:p>
          <a:p>
            <a:pPr>
              <a:spcBef>
                <a:spcPts val="0"/>
              </a:spcBef>
              <a:spcAft>
                <a:spcPts val="600"/>
              </a:spcAft>
            </a:pPr>
            <a:r>
              <a:rPr lang="hu-HU" b="1" smtClean="0">
                <a:solidFill>
                  <a:srgbClr val="FF0000"/>
                </a:solidFill>
              </a:rPr>
              <a:t>scroll</a:t>
            </a:r>
            <a:r>
              <a:rPr lang="hu-HU" smtClean="0"/>
              <a:t> (alapértelmezett): ha a dokumentum mérete nagyobb a kijelző méreténél és ezért gördítésre van szükség, a háttérkép a tarta-</a:t>
            </a:r>
            <a:br>
              <a:rPr lang="hu-HU" smtClean="0"/>
            </a:br>
            <a:r>
              <a:rPr lang="hu-HU" smtClean="0"/>
              <a:t>lommal együtt </a:t>
            </a:r>
            <a:r>
              <a:rPr lang="hu-HU" b="1" i="1" smtClean="0"/>
              <a:t>kigördül az ablakból</a:t>
            </a:r>
          </a:p>
          <a:p>
            <a:pPr>
              <a:spcBef>
                <a:spcPts val="0"/>
              </a:spcBef>
              <a:spcAft>
                <a:spcPts val="600"/>
              </a:spcAft>
            </a:pPr>
            <a:r>
              <a:rPr lang="hu-HU" b="1" smtClean="0">
                <a:solidFill>
                  <a:srgbClr val="FF0000"/>
                </a:solidFill>
              </a:rPr>
              <a:t>local</a:t>
            </a:r>
            <a:r>
              <a:rPr lang="hu-HU" smtClean="0"/>
              <a:t>: a háttérkép egy helyi tartalomhoz rögzített, de kigördül az ablakból</a:t>
            </a:r>
          </a:p>
          <a:p>
            <a:pPr>
              <a:spcBef>
                <a:spcPts val="0"/>
              </a:spcBef>
            </a:pPr>
            <a:r>
              <a:rPr lang="hu-HU" b="1" smtClean="0">
                <a:solidFill>
                  <a:srgbClr val="FF0000"/>
                </a:solidFill>
              </a:rPr>
              <a:t>fixed</a:t>
            </a:r>
            <a:r>
              <a:rPr lang="hu-HU" smtClean="0"/>
              <a:t>: a háttérkép a dokumentum görgetésé-től függetlenül az </a:t>
            </a:r>
            <a:r>
              <a:rPr lang="hu-HU" b="1" i="1" smtClean="0"/>
              <a:t>állandó helyzetében lesz</a:t>
            </a:r>
          </a:p>
          <a:p>
            <a:pPr>
              <a:spcBef>
                <a:spcPts val="0"/>
              </a:spcBef>
              <a:spcAft>
                <a:spcPts val="600"/>
              </a:spcAft>
            </a:pPr>
            <a:endParaRPr lang="hu-HU" smtClean="0"/>
          </a:p>
        </p:txBody>
      </p:sp>
      <p:sp>
        <p:nvSpPr>
          <p:cNvPr id="4" name="Dia számának helye 3"/>
          <p:cNvSpPr>
            <a:spLocks noGrp="1"/>
          </p:cNvSpPr>
          <p:nvPr>
            <p:ph type="sldNum" sz="quarter" idx="12"/>
          </p:nvPr>
        </p:nvSpPr>
        <p:spPr>
          <a:xfrm>
            <a:off x="8676000" y="6492875"/>
            <a:ext cx="468000" cy="365125"/>
          </a:xfrm>
          <a:prstGeom prst="rect">
            <a:avLst/>
          </a:prstGeom>
        </p:spPr>
        <p:txBody>
          <a:bodyPr/>
          <a:lstStyle/>
          <a:p>
            <a:fld id="{4DC61DD4-7DED-4AA4-9E5A-5F7D420479A6}" type="slidenum">
              <a:rPr lang="hu-HU" smtClean="0"/>
              <a:pPr/>
              <a:t>72</a:t>
            </a:fld>
            <a:endParaRPr lang="hu-HU" dirty="0"/>
          </a:p>
        </p:txBody>
      </p:sp>
    </p:spTree>
    <p:extLst>
      <p:ext uri="{BB962C8B-B14F-4D97-AF65-F5344CB8AC3E}">
        <p14:creationId xmlns:p14="http://schemas.microsoft.com/office/powerpoint/2010/main" val="12920790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a:t>A dobozmodell – részek (folyt)</a:t>
            </a:r>
          </a:p>
        </p:txBody>
      </p:sp>
      <p:sp>
        <p:nvSpPr>
          <p:cNvPr id="3" name="Tartalom helye 2"/>
          <p:cNvSpPr>
            <a:spLocks noGrp="1"/>
          </p:cNvSpPr>
          <p:nvPr>
            <p:ph idx="1"/>
          </p:nvPr>
        </p:nvSpPr>
        <p:spPr>
          <a:xfrm>
            <a:off x="1331640" y="1428736"/>
            <a:ext cx="7632848" cy="5429264"/>
          </a:xfrm>
        </p:spPr>
        <p:txBody>
          <a:bodyPr>
            <a:normAutofit/>
          </a:bodyPr>
          <a:lstStyle/>
          <a:p>
            <a:pPr marL="0" indent="0">
              <a:buNone/>
            </a:pPr>
            <a:r>
              <a:rPr lang="hu-HU" u="sng" smtClean="0"/>
              <a:t>Általános tulajdonságok</a:t>
            </a:r>
            <a:r>
              <a:rPr lang="hu-HU" smtClean="0"/>
              <a:t>:</a:t>
            </a:r>
          </a:p>
          <a:p>
            <a:pPr marL="274638" indent="-274638"/>
            <a:r>
              <a:rPr lang="hu-HU" sz="2800" smtClean="0"/>
              <a:t>a margó, a szegély, a padding és a tartalom </a:t>
            </a:r>
            <a:r>
              <a:rPr lang="hu-HU" sz="2800" b="1" smtClean="0"/>
              <a:t>mérete külön-külön változtatható</a:t>
            </a:r>
          </a:p>
          <a:p>
            <a:pPr marL="274638" indent="-274638"/>
            <a:r>
              <a:rPr lang="hu-HU" sz="2800" smtClean="0"/>
              <a:t>az </a:t>
            </a:r>
            <a:r>
              <a:rPr lang="hu-HU" sz="2800" b="1" smtClean="0"/>
              <a:t>egyes elemek </a:t>
            </a:r>
            <a:r>
              <a:rPr lang="hu-HU" sz="2800" smtClean="0"/>
              <a:t>(margó, szegély, padding)</a:t>
            </a:r>
            <a:br>
              <a:rPr lang="hu-HU" sz="2800" smtClean="0"/>
            </a:br>
            <a:r>
              <a:rPr lang="hu-HU" sz="2800" smtClean="0"/>
              <a:t>a doboz egyes oldalain vagy akár mindenütt </a:t>
            </a:r>
            <a:r>
              <a:rPr lang="hu-HU" sz="2800" b="1" smtClean="0"/>
              <a:t>hiányozhatnak</a:t>
            </a:r>
          </a:p>
          <a:p>
            <a:pPr marL="274638" indent="-274638"/>
            <a:r>
              <a:rPr lang="hu-HU" sz="2800" smtClean="0"/>
              <a:t>a </a:t>
            </a:r>
            <a:r>
              <a:rPr lang="hu-HU" sz="2800" b="1" smtClean="0"/>
              <a:t>margó</a:t>
            </a:r>
            <a:r>
              <a:rPr lang="hu-HU" sz="2800" smtClean="0"/>
              <a:t> lehet </a:t>
            </a:r>
            <a:r>
              <a:rPr lang="hu-HU" sz="2800" b="1" smtClean="0"/>
              <a:t>negatív értékű </a:t>
            </a:r>
            <a:r>
              <a:rPr lang="hu-HU" sz="2800" smtClean="0"/>
              <a:t>is (</a:t>
            </a:r>
            <a:r>
              <a:rPr lang="hu-HU" sz="2800" i="1" smtClean="0"/>
              <a:t>átfedés</a:t>
            </a:r>
            <a:r>
              <a:rPr lang="hu-HU" sz="2800" smtClean="0"/>
              <a:t>)</a:t>
            </a:r>
          </a:p>
          <a:p>
            <a:pPr marL="274638" indent="-274638"/>
            <a:r>
              <a:rPr lang="hu-HU" smtClean="0"/>
              <a:t>a padding háttérszíne megegyezik a tartalom színével</a:t>
            </a:r>
          </a:p>
          <a:p>
            <a:pPr marL="274638" indent="-274638"/>
            <a:r>
              <a:rPr lang="hu-HU" b="1" smtClean="0"/>
              <a:t>a margó mindig átlátszó</a:t>
            </a:r>
            <a:r>
              <a:rPr lang="hu-HU" smtClean="0"/>
              <a:t>, így a szülő elem állandóan látható marad</a:t>
            </a:r>
            <a:endParaRPr lang="hu-HU"/>
          </a:p>
        </p:txBody>
      </p:sp>
      <p:sp>
        <p:nvSpPr>
          <p:cNvPr id="4" name="Dia számának helye 3"/>
          <p:cNvSpPr>
            <a:spLocks noGrp="1"/>
          </p:cNvSpPr>
          <p:nvPr>
            <p:ph type="sldNum" sz="quarter" idx="12"/>
          </p:nvPr>
        </p:nvSpPr>
        <p:spPr/>
        <p:txBody>
          <a:bodyPr/>
          <a:lstStyle/>
          <a:p>
            <a:fld id="{4DC61DD4-7DED-4AA4-9E5A-5F7D420479A6}" type="slidenum">
              <a:rPr lang="hu-HU" smtClean="0"/>
              <a:pPr/>
              <a:t>8</a:t>
            </a:fld>
            <a:endParaRPr lang="hu-HU" dirty="0"/>
          </a:p>
        </p:txBody>
      </p:sp>
    </p:spTree>
    <p:extLst>
      <p:ext uri="{BB962C8B-B14F-4D97-AF65-F5344CB8AC3E}">
        <p14:creationId xmlns:p14="http://schemas.microsoft.com/office/powerpoint/2010/main" val="1624173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smtClean="0"/>
              <a:t>Az elemi doboz méretei</a:t>
            </a:r>
            <a:endParaRPr lang="hu-HU"/>
          </a:p>
        </p:txBody>
      </p:sp>
      <p:sp>
        <p:nvSpPr>
          <p:cNvPr id="3" name="Tartalom helye 2"/>
          <p:cNvSpPr>
            <a:spLocks noGrp="1"/>
          </p:cNvSpPr>
          <p:nvPr>
            <p:ph idx="1"/>
          </p:nvPr>
        </p:nvSpPr>
        <p:spPr/>
        <p:txBody>
          <a:bodyPr>
            <a:normAutofit lnSpcReduction="10000"/>
          </a:bodyPr>
          <a:lstStyle/>
          <a:p>
            <a:pPr marL="0" indent="0">
              <a:buNone/>
            </a:pPr>
            <a:r>
              <a:rPr lang="hu-HU"/>
              <a:t>Egy elem szélességének és magasságának megfelelő beállításához minden </a:t>
            </a:r>
            <a:r>
              <a:rPr lang="hu-HU" smtClean="0"/>
              <a:t>böngésző-ben </a:t>
            </a:r>
            <a:r>
              <a:rPr lang="hu-HU"/>
              <a:t>meg kell tudni, hogyan működik a dobozmodell</a:t>
            </a:r>
            <a:r>
              <a:rPr lang="hu-HU" smtClean="0"/>
              <a:t>.</a:t>
            </a:r>
            <a:endParaRPr lang="hu-HU"/>
          </a:p>
          <a:p>
            <a:pPr marL="0" indent="0">
              <a:spcBef>
                <a:spcPts val="1800"/>
              </a:spcBef>
              <a:buNone/>
            </a:pPr>
            <a:r>
              <a:rPr lang="hu-HU" u="sng"/>
              <a:t>Fontos</a:t>
            </a:r>
            <a:r>
              <a:rPr lang="hu-HU"/>
              <a:t>: </a:t>
            </a:r>
            <a:r>
              <a:rPr lang="hu-HU" b="1"/>
              <a:t>Ha egy elem szélességét és magasságát a CSS segítségével állítja be, akkor csak a tartalomterület szélességét és magasságát állítja be. </a:t>
            </a:r>
            <a:r>
              <a:rPr lang="hu-HU" i="1"/>
              <a:t>Egy elem teljes méretének kiszámításához hozzá kell adnia a </a:t>
            </a:r>
            <a:r>
              <a:rPr lang="hu-HU" i="1" smtClean="0"/>
              <a:t>padding, </a:t>
            </a:r>
            <a:r>
              <a:rPr lang="hu-HU" i="1"/>
              <a:t>a </a:t>
            </a:r>
            <a:r>
              <a:rPr lang="hu-HU" i="1" smtClean="0"/>
              <a:t>border és </a:t>
            </a:r>
            <a:r>
              <a:rPr lang="hu-HU" i="1"/>
              <a:t>a </a:t>
            </a:r>
            <a:r>
              <a:rPr lang="hu-HU" i="1" smtClean="0"/>
              <a:t>margin értékét is.</a:t>
            </a:r>
            <a:endParaRPr lang="hu-HU" i="1"/>
          </a:p>
          <a:p>
            <a:endParaRPr lang="hu-HU"/>
          </a:p>
        </p:txBody>
      </p:sp>
      <p:sp>
        <p:nvSpPr>
          <p:cNvPr id="4" name="Dia számának helye 3"/>
          <p:cNvSpPr>
            <a:spLocks noGrp="1"/>
          </p:cNvSpPr>
          <p:nvPr>
            <p:ph type="sldNum" sz="quarter" idx="12"/>
          </p:nvPr>
        </p:nvSpPr>
        <p:spPr/>
        <p:txBody>
          <a:bodyPr/>
          <a:lstStyle/>
          <a:p>
            <a:fld id="{4DC61DD4-7DED-4AA4-9E5A-5F7D420479A6}" type="slidenum">
              <a:rPr lang="hu-HU" smtClean="0"/>
              <a:pPr/>
              <a:t>9</a:t>
            </a:fld>
            <a:endParaRPr lang="hu-HU" dirty="0"/>
          </a:p>
        </p:txBody>
      </p:sp>
    </p:spTree>
    <p:extLst>
      <p:ext uri="{BB962C8B-B14F-4D97-AF65-F5344CB8AC3E}">
        <p14:creationId xmlns:p14="http://schemas.microsoft.com/office/powerpoint/2010/main" val="4015150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é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2613</TotalTime>
  <Words>2009</Words>
  <Application>Microsoft Office PowerPoint</Application>
  <PresentationFormat>Diavetítés a képernyőre (4:3 oldalarány)</PresentationFormat>
  <Paragraphs>447</Paragraphs>
  <Slides>72</Slides>
  <Notes>0</Notes>
  <HiddenSlides>0</HiddenSlides>
  <MMClips>0</MMClips>
  <ScaleCrop>false</ScaleCrop>
  <HeadingPairs>
    <vt:vector size="4" baseType="variant">
      <vt:variant>
        <vt:lpstr>Téma</vt:lpstr>
      </vt:variant>
      <vt:variant>
        <vt:i4>1</vt:i4>
      </vt:variant>
      <vt:variant>
        <vt:lpstr>Diacímek</vt:lpstr>
      </vt:variant>
      <vt:variant>
        <vt:i4>72</vt:i4>
      </vt:variant>
    </vt:vector>
  </HeadingPairs>
  <TitlesOfParts>
    <vt:vector size="73" baseType="lpstr">
      <vt:lpstr>Office-téma</vt:lpstr>
      <vt:lpstr>Weboldalak formázása CSS-ben</vt:lpstr>
      <vt:lpstr>A dobozmodell</vt:lpstr>
      <vt:lpstr>A dobozok típusai</vt:lpstr>
      <vt:lpstr>A dobozok típusai példával</vt:lpstr>
      <vt:lpstr>A dobozok típusai (folyt)</vt:lpstr>
      <vt:lpstr>A dobozmodell - részek</vt:lpstr>
      <vt:lpstr>A dobozmodell – részek (folyt)</vt:lpstr>
      <vt:lpstr>A dobozmodell – részek (folyt)</vt:lpstr>
      <vt:lpstr>Az elemi doboz méretei</vt:lpstr>
      <vt:lpstr>Az elemi doboz méretei (folyt)</vt:lpstr>
      <vt:lpstr>Az elemi doboz méretei (folyt)</vt:lpstr>
      <vt:lpstr>Az elemi doboz méretei (folyt)</vt:lpstr>
      <vt:lpstr>1. Méretbeállítás</vt:lpstr>
      <vt:lpstr>1. Méretbeállítás (folyt)</vt:lpstr>
      <vt:lpstr>1. Méretbeállítás (folyt)</vt:lpstr>
      <vt:lpstr>2. A külső margó</vt:lpstr>
      <vt:lpstr>2. A külső margó (folyt)</vt:lpstr>
      <vt:lpstr>2. A külső margó (folyt)</vt:lpstr>
      <vt:lpstr>2. A külső margó (folyt)</vt:lpstr>
      <vt:lpstr>3. A belső margó</vt:lpstr>
      <vt:lpstr>3. A belső margó (folyt)</vt:lpstr>
      <vt:lpstr>3. A belső margó (folyt)</vt:lpstr>
      <vt:lpstr>3. A belső margó (folyt)</vt:lpstr>
      <vt:lpstr>4. A szegélyezés</vt:lpstr>
      <vt:lpstr>4. A szegélyezés (folyt)</vt:lpstr>
      <vt:lpstr>4.1. A szegély stílusa</vt:lpstr>
      <vt:lpstr>4.1. A szegély stílusa (folyt)</vt:lpstr>
      <vt:lpstr>4.1. A szegély stílusa (folyt)</vt:lpstr>
      <vt:lpstr>Körvonalak</vt:lpstr>
      <vt:lpstr>4.2. A szegély színe</vt:lpstr>
      <vt:lpstr>4.3. A szegély vastagsága</vt:lpstr>
      <vt:lpstr>4.4. Lekerekített szegély</vt:lpstr>
      <vt:lpstr>4.4. Lekerekített szegély (folyt)</vt:lpstr>
      <vt:lpstr>4.4. Lekerekített szegély (folyt)</vt:lpstr>
      <vt:lpstr>4.4. Lekerekített szegély (folyt)</vt:lpstr>
      <vt:lpstr>4.5. Szegély képből</vt:lpstr>
      <vt:lpstr>4.5. Szegély képből (folyt)</vt:lpstr>
      <vt:lpstr>4.5. Szegély képből (folyt)</vt:lpstr>
      <vt:lpstr>4.5. Szegély képből (folyt)</vt:lpstr>
      <vt:lpstr>Háttérbeállítások</vt:lpstr>
      <vt:lpstr>Háttértulajdonságok</vt:lpstr>
      <vt:lpstr>Háttértulajdonságok</vt:lpstr>
      <vt:lpstr>1. Háttérszín</vt:lpstr>
      <vt:lpstr>1. Háttérszín (folyt)</vt:lpstr>
      <vt:lpstr>2. Háttérkép</vt:lpstr>
      <vt:lpstr>2. Háttérkép (folyt)</vt:lpstr>
      <vt:lpstr>2. Háttérkép (folyt)</vt:lpstr>
      <vt:lpstr>2. Háttérkép (folyt)</vt:lpstr>
      <vt:lpstr>3. Háttérkép ismétlése</vt:lpstr>
      <vt:lpstr>3. Háttérkép ismétlése</vt:lpstr>
      <vt:lpstr>3. Háttérkép ismétlése (f)</vt:lpstr>
      <vt:lpstr>3. Háttérkép ismétlése (f)</vt:lpstr>
      <vt:lpstr>4. Háttérkép elhelyezése</vt:lpstr>
      <vt:lpstr>4. Háttérkép elhelyezése (f)</vt:lpstr>
      <vt:lpstr>4. Háttérkép elhelyezése (f)</vt:lpstr>
      <vt:lpstr>4. Háttérkép elhelyezése (f)</vt:lpstr>
      <vt:lpstr>4. Háttérkép elhelyezése (f)</vt:lpstr>
      <vt:lpstr>4. Háttérkép elhelyezése (f)</vt:lpstr>
      <vt:lpstr>4. Háttérkép elhelyezése (f)</vt:lpstr>
      <vt:lpstr>4. Háttérkép elhelyezése (f)</vt:lpstr>
      <vt:lpstr>5. Háttérkép mérete</vt:lpstr>
      <vt:lpstr>5. Háttérkép mérete (folyt)</vt:lpstr>
      <vt:lpstr>5. Háttérkép mérete (folyt)</vt:lpstr>
      <vt:lpstr>5. Háttérkép mérete (folyt)</vt:lpstr>
      <vt:lpstr>5. Háttérkép mérete (folyt)</vt:lpstr>
      <vt:lpstr>6. Háttérkép hatóköre</vt:lpstr>
      <vt:lpstr>6. Háttérkép hatóköre (f)</vt:lpstr>
      <vt:lpstr>7. Háttérkép referencia</vt:lpstr>
      <vt:lpstr>7. Háttérkép referencia (f)</vt:lpstr>
      <vt:lpstr>7. Háttérkép referencia (f)</vt:lpstr>
      <vt:lpstr>7. Háttérkép referencia (f)</vt:lpstr>
      <vt:lpstr>8. Háttérkép gördíthetősége</vt:lpstr>
    </vt:vector>
  </TitlesOfParts>
  <Company>SzKKVSzI Kőrösy József Tagintézmény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bemutató</dc:title>
  <dc:creator>MEdit</dc:creator>
  <cp:lastModifiedBy>MEdit</cp:lastModifiedBy>
  <cp:revision>517</cp:revision>
  <dcterms:created xsi:type="dcterms:W3CDTF">2014-03-24T18:19:12Z</dcterms:created>
  <dcterms:modified xsi:type="dcterms:W3CDTF">2019-01-19T09:33:21Z</dcterms:modified>
</cp:coreProperties>
</file>